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317" r:id="rId4"/>
    <p:sldId id="281" r:id="rId5"/>
    <p:sldId id="282" r:id="rId6"/>
    <p:sldId id="320" r:id="rId7"/>
    <p:sldId id="321" r:id="rId8"/>
    <p:sldId id="323" r:id="rId9"/>
    <p:sldId id="324" r:id="rId10"/>
    <p:sldId id="319" r:id="rId11"/>
    <p:sldId id="309" r:id="rId12"/>
    <p:sldId id="308" r:id="rId13"/>
    <p:sldId id="313" r:id="rId14"/>
    <p:sldId id="312" r:id="rId15"/>
    <p:sldId id="316" r:id="rId16"/>
    <p:sldId id="325" r:id="rId17"/>
    <p:sldId id="327" r:id="rId18"/>
    <p:sldId id="326" r:id="rId19"/>
    <p:sldId id="328" r:id="rId20"/>
    <p:sldId id="329" r:id="rId21"/>
    <p:sldId id="291" r:id="rId22"/>
    <p:sldId id="332" r:id="rId23"/>
    <p:sldId id="333" r:id="rId24"/>
    <p:sldId id="331" r:id="rId25"/>
    <p:sldId id="334" r:id="rId26"/>
    <p:sldId id="335" r:id="rId27"/>
    <p:sldId id="336" r:id="rId28"/>
    <p:sldId id="337" r:id="rId29"/>
    <p:sldId id="294" r:id="rId30"/>
    <p:sldId id="338" r:id="rId31"/>
    <p:sldId id="339" r:id="rId32"/>
    <p:sldId id="297" r:id="rId33"/>
    <p:sldId id="298" r:id="rId34"/>
    <p:sldId id="307" r:id="rId35"/>
    <p:sldId id="271" r:id="rId36"/>
  </p:sldIdLst>
  <p:sldSz cx="9144000" cy="5143500" type="screen16x9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085A0-C5F1-D142-9374-0166ADFFD440}" v="2501" dt="2018-07-17T07:09:3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5377" autoAdjust="0"/>
  </p:normalViewPr>
  <p:slideViewPr>
    <p:cSldViewPr snapToGrid="0">
      <p:cViewPr varScale="1">
        <p:scale>
          <a:sx n="159" d="100"/>
          <a:sy n="159" d="100"/>
        </p:scale>
        <p:origin x="2130" y="138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Curmi" userId="S::axel.curmi.a100445@mcast.edu.mt::1b8d9e5a-7975-4446-a78c-1544dba7cf7a" providerId="AD" clId="Web-{0C055F75-1637-21E3-7943-E3829F5F0137}"/>
    <pc:docChg chg="modSld">
      <pc:chgData name="Axel Curmi" userId="S::axel.curmi.a100445@mcast.edu.mt::1b8d9e5a-7975-4446-a78c-1544dba7cf7a" providerId="AD" clId="Web-{0C055F75-1637-21E3-7943-E3829F5F0137}" dt="2018-09-27T13:24:24.083" v="13"/>
      <pc:docMkLst>
        <pc:docMk/>
      </pc:docMkLst>
      <pc:sldChg chg="modSp">
        <pc:chgData name="Axel Curmi" userId="S::axel.curmi.a100445@mcast.edu.mt::1b8d9e5a-7975-4446-a78c-1544dba7cf7a" providerId="AD" clId="Web-{0C055F75-1637-21E3-7943-E3829F5F0137}" dt="2018-09-27T13:24:24.083" v="13"/>
        <pc:sldMkLst>
          <pc:docMk/>
          <pc:sldMk cId="17168488" sldId="281"/>
        </pc:sldMkLst>
        <pc:graphicFrameChg chg="modGraphic">
          <ac:chgData name="Axel Curmi" userId="S::axel.curmi.a100445@mcast.edu.mt::1b8d9e5a-7975-4446-a78c-1544dba7cf7a" providerId="AD" clId="Web-{0C055F75-1637-21E3-7943-E3829F5F0137}" dt="2018-09-27T13:24:24.083" v="13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  <pc:docChgLst>
    <pc:chgData name="Frankie Inguanez" userId="53a3cfbd-387a-419b-b633-6347d1690fd8" providerId="ADAL" clId="{3D3085A0-C5F1-D142-9374-0166ADFFD440}"/>
    <pc:docChg chg="undo custSel addSld delSld modSld sldOrd">
      <pc:chgData name="Frankie Inguanez" userId="53a3cfbd-387a-419b-b633-6347d1690fd8" providerId="ADAL" clId="{3D3085A0-C5F1-D142-9374-0166ADFFD440}" dt="2018-07-17T07:09:37.082" v="2498" actId="20577"/>
      <pc:docMkLst>
        <pc:docMk/>
      </pc:docMkLst>
      <pc:sldChg chg="addSp modSp">
        <pc:chgData name="Frankie Inguanez" userId="53a3cfbd-387a-419b-b633-6347d1690fd8" providerId="ADAL" clId="{3D3085A0-C5F1-D142-9374-0166ADFFD440}" dt="2018-07-10T09:14:45.766" v="556"/>
        <pc:sldMkLst>
          <pc:docMk/>
          <pc:sldMk cId="0" sldId="256"/>
        </pc:sldMkLst>
        <pc:spChg chg="mod">
          <ac:chgData name="Frankie Inguanez" userId="53a3cfbd-387a-419b-b633-6347d1690fd8" providerId="ADAL" clId="{3D3085A0-C5F1-D142-9374-0166ADFFD440}" dt="2018-07-10T09:14:45.766" v="55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14:28.359" v="555" actId="14100"/>
          <ac:picMkLst>
            <pc:docMk/>
            <pc:sldMk cId="0" sldId="256"/>
            <ac:picMk id="3" creationId="{062E2F20-47A7-BC4F-BA2D-BFEAACD618C9}"/>
          </ac:picMkLst>
        </pc:picChg>
        <pc:cxnChg chg="add mod">
          <ac:chgData name="Frankie Inguanez" userId="53a3cfbd-387a-419b-b633-6347d1690fd8" providerId="ADAL" clId="{3D3085A0-C5F1-D142-9374-0166ADFFD440}" dt="2018-07-10T08:08:57.169" v="167" actId="1076"/>
          <ac:cxnSpMkLst>
            <pc:docMk/>
            <pc:sldMk cId="0" sldId="256"/>
            <ac:cxnSpMk id="4" creationId="{36CC284B-5107-E745-9630-DD6C2A410927}"/>
          </ac:cxnSpMkLst>
        </pc:cxnChg>
      </pc:sldChg>
      <pc:sldChg chg="addSp modSp ord">
        <pc:chgData name="Frankie Inguanez" userId="53a3cfbd-387a-419b-b633-6347d1690fd8" providerId="ADAL" clId="{3D3085A0-C5F1-D142-9374-0166ADFFD440}" dt="2018-07-10T10:41:20.327" v="2377" actId="20577"/>
        <pc:sldMkLst>
          <pc:docMk/>
          <pc:sldMk cId="0" sldId="257"/>
        </pc:sldMkLst>
        <pc:spChg chg="mod">
          <ac:chgData name="Frankie Inguanez" userId="53a3cfbd-387a-419b-b633-6347d1690fd8" providerId="ADAL" clId="{3D3085A0-C5F1-D142-9374-0166ADFFD440}" dt="2018-07-10T08:09:05.901" v="169" actId="403"/>
          <ac:spMkLst>
            <pc:docMk/>
            <pc:sldMk cId="0" sldId="257"/>
            <ac:spMk id="6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15.216" v="2376" actId="2057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20.327" v="2377" actId="20577"/>
          <ac:spMkLst>
            <pc:docMk/>
            <pc:sldMk cId="0" sldId="257"/>
            <ac:spMk id="62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11.018" v="170" actId="1076"/>
          <ac:cxnSpMkLst>
            <pc:docMk/>
            <pc:sldMk cId="0" sldId="257"/>
            <ac:cxnSpMk id="5" creationId="{EE6088A9-71E6-8549-BEC2-BFBC476C30CA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4:26.991" v="2151" actId="20577"/>
        <pc:sldMkLst>
          <pc:docMk/>
          <pc:sldMk cId="0" sldId="258"/>
        </pc:sldMkLst>
        <pc:spChg chg="mod">
          <ac:chgData name="Frankie Inguanez" userId="53a3cfbd-387a-419b-b633-6347d1690fd8" providerId="ADAL" clId="{3D3085A0-C5F1-D142-9374-0166ADFFD440}" dt="2018-07-10T10:34:26.991" v="2151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4:23.888" v="2145" actId="20577"/>
          <ac:spMkLst>
            <pc:docMk/>
            <pc:sldMk cId="0" sldId="258"/>
            <ac:spMk id="6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24.503" v="160"/>
          <ac:cxnSpMkLst>
            <pc:docMk/>
            <pc:sldMk cId="0" sldId="258"/>
            <ac:cxnSpMk id="4" creationId="{B75BF588-8E7C-BA4A-B2C6-0F619A46FFA0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00.025" v="2174" actId="20577"/>
        <pc:sldMkLst>
          <pc:docMk/>
          <pc:sldMk cId="0" sldId="259"/>
        </pc:sldMkLst>
        <pc:spChg chg="mod">
          <ac:chgData name="Frankie Inguanez" userId="53a3cfbd-387a-419b-b633-6347d1690fd8" providerId="ADAL" clId="{3D3085A0-C5F1-D142-9374-0166ADFFD440}" dt="2018-07-10T10:35:00.025" v="2174" actId="20577"/>
          <ac:spMkLst>
            <pc:docMk/>
            <pc:sldMk cId="0" sldId="259"/>
            <ac:spMk id="73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28.467" v="174" actId="1076"/>
          <ac:cxnSpMkLst>
            <pc:docMk/>
            <pc:sldMk cId="0" sldId="259"/>
            <ac:cxnSpMk id="5" creationId="{C6A2A9FA-DD74-A549-BBEA-F94196D9E76C}"/>
          </ac:cxnSpMkLst>
        </pc:cxnChg>
      </pc:sldChg>
      <pc:sldChg chg="addSp modSp ord">
        <pc:chgData name="Frankie Inguanez" userId="53a3cfbd-387a-419b-b633-6347d1690fd8" providerId="ADAL" clId="{3D3085A0-C5F1-D142-9374-0166ADFFD440}" dt="2018-07-17T07:09:05.728" v="2496"/>
        <pc:sldMkLst>
          <pc:docMk/>
          <pc:sldMk cId="0" sldId="260"/>
        </pc:sldMkLst>
        <pc:spChg chg="mod">
          <ac:chgData name="Frankie Inguanez" userId="53a3cfbd-387a-419b-b633-6347d1690fd8" providerId="ADAL" clId="{3D3085A0-C5F1-D142-9374-0166ADFFD440}" dt="2018-07-10T10:35:27.247" v="2194" actId="20577"/>
          <ac:spMkLst>
            <pc:docMk/>
            <pc:sldMk cId="0" sldId="260"/>
            <ac:spMk id="80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00.831" v="155"/>
          <ac:cxnSpMkLst>
            <pc:docMk/>
            <pc:sldMk cId="0" sldId="260"/>
            <ac:cxnSpMk id="5" creationId="{54A28A80-CE5F-6040-9ABB-17EB80D46AA7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1.533" v="2198" actId="20577"/>
        <pc:sldMkLst>
          <pc:docMk/>
          <pc:sldMk cId="0" sldId="261"/>
        </pc:sldMkLst>
        <pc:spChg chg="mod">
          <ac:chgData name="Frankie Inguanez" userId="53a3cfbd-387a-419b-b633-6347d1690fd8" providerId="ADAL" clId="{3D3085A0-C5F1-D142-9374-0166ADFFD440}" dt="2018-07-10T10:35:31.533" v="2198" actId="20577"/>
          <ac:spMkLst>
            <pc:docMk/>
            <pc:sldMk cId="0" sldId="261"/>
            <ac:spMk id="8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8:17:24.485" v="295" actId="20577"/>
          <ac:spMkLst>
            <pc:docMk/>
            <pc:sldMk cId="0" sldId="261"/>
            <ac:spMk id="8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9.037" v="154"/>
          <ac:cxnSpMkLst>
            <pc:docMk/>
            <pc:sldMk cId="0" sldId="261"/>
            <ac:cxnSpMk id="5" creationId="{7A56C71B-B69A-F749-B2EA-F6522E880A18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5.408" v="2199" actId="20577"/>
        <pc:sldMkLst>
          <pc:docMk/>
          <pc:sldMk cId="0" sldId="262"/>
        </pc:sldMkLst>
        <pc:spChg chg="mod">
          <ac:chgData name="Frankie Inguanez" userId="53a3cfbd-387a-419b-b633-6347d1690fd8" providerId="ADAL" clId="{3D3085A0-C5F1-D142-9374-0166ADFFD440}" dt="2018-07-10T10:35:35.408" v="2199" actId="20577"/>
          <ac:spMkLst>
            <pc:docMk/>
            <pc:sldMk cId="0" sldId="262"/>
            <ac:spMk id="9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7.395" v="153"/>
          <ac:cxnSpMkLst>
            <pc:docMk/>
            <pc:sldMk cId="0" sldId="262"/>
            <ac:cxnSpMk id="5" creationId="{188F6BC0-43A1-9E46-8DAF-878E83F1371B}"/>
          </ac:cxnSpMkLst>
        </pc:cxnChg>
      </pc:sldChg>
      <pc:sldChg chg="addSp modSp">
        <pc:chgData name="Frankie Inguanez" userId="53a3cfbd-387a-419b-b633-6347d1690fd8" providerId="ADAL" clId="{3D3085A0-C5F1-D142-9374-0166ADFFD440}" dt="2018-07-10T08:24:52.320" v="551" actId="20577"/>
        <pc:sldMkLst>
          <pc:docMk/>
          <pc:sldMk cId="0" sldId="263"/>
        </pc:sldMkLst>
        <pc:spChg chg="mod">
          <ac:chgData name="Frankie Inguanez" userId="53a3cfbd-387a-419b-b633-6347d1690fd8" providerId="ADAL" clId="{3D3085A0-C5F1-D142-9374-0166ADFFD440}" dt="2018-07-10T08:24:52.320" v="551" actId="20577"/>
          <ac:spMkLst>
            <pc:docMk/>
            <pc:sldMk cId="0" sldId="263"/>
            <ac:spMk id="102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5.733" v="152"/>
          <ac:cxnSpMkLst>
            <pc:docMk/>
            <pc:sldMk cId="0" sldId="263"/>
            <ac:cxnSpMk id="4" creationId="{43FEC96E-9CC7-7F44-BAD1-D57BAC436AA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0T08:10:48.715" v="177" actId="1076"/>
        <pc:sldMkLst>
          <pc:docMk/>
          <pc:sldMk cId="0" sldId="264"/>
        </pc:sldMkLst>
        <pc:spChg chg="mod">
          <ac:chgData name="Frankie Inguanez" userId="53a3cfbd-387a-419b-b633-6347d1690fd8" providerId="ADAL" clId="{3D3085A0-C5F1-D142-9374-0166ADFFD440}" dt="2018-07-10T08:10:44.017" v="176" actId="403"/>
          <ac:spMkLst>
            <pc:docMk/>
            <pc:sldMk cId="0" sldId="264"/>
            <ac:spMk id="107" creationId="{00000000-0000-0000-0000-000000000000}"/>
          </ac:spMkLst>
        </pc:spChg>
        <pc:cxnChg chg="add del mod">
          <ac:chgData name="Frankie Inguanez" userId="53a3cfbd-387a-419b-b633-6347d1690fd8" providerId="ADAL" clId="{3D3085A0-C5F1-D142-9374-0166ADFFD440}" dt="2018-07-10T08:07:25.397" v="144"/>
          <ac:cxnSpMkLst>
            <pc:docMk/>
            <pc:sldMk cId="0" sldId="264"/>
            <ac:cxnSpMk id="4" creationId="{DCAC9D55-CDBE-C241-9494-DBD49C0B4356}"/>
          </ac:cxnSpMkLst>
        </pc:cxnChg>
        <pc:cxnChg chg="add mod">
          <ac:chgData name="Frankie Inguanez" userId="53a3cfbd-387a-419b-b633-6347d1690fd8" providerId="ADAL" clId="{3D3085A0-C5F1-D142-9374-0166ADFFD440}" dt="2018-07-10T08:10:48.715" v="177" actId="1076"/>
          <ac:cxnSpMkLst>
            <pc:docMk/>
            <pc:sldMk cId="0" sldId="264"/>
            <ac:cxnSpMk id="5" creationId="{DD57706F-B11B-594A-997A-7302533D596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1T11:13:48.429" v="2471" actId="20577"/>
        <pc:sldMkLst>
          <pc:docMk/>
          <pc:sldMk cId="0" sldId="265"/>
        </pc:sldMkLst>
        <pc:spChg chg="mod">
          <ac:chgData name="Frankie Inguanez" userId="53a3cfbd-387a-419b-b633-6347d1690fd8" providerId="ADAL" clId="{3D3085A0-C5F1-D142-9374-0166ADFFD440}" dt="2018-07-11T11:13:48.429" v="2471" actId="20577"/>
          <ac:spMkLst>
            <pc:docMk/>
            <pc:sldMk cId="0" sldId="265"/>
            <ac:spMk id="114" creationId="{00000000-0000-0000-0000-000000000000}"/>
          </ac:spMkLst>
        </pc:spChg>
        <pc:cxnChg chg="add del">
          <ac:chgData name="Frankie Inguanez" userId="53a3cfbd-387a-419b-b633-6347d1690fd8" providerId="ADAL" clId="{3D3085A0-C5F1-D142-9374-0166ADFFD440}" dt="2018-07-10T08:07:25.733" v="145"/>
          <ac:cxnSpMkLst>
            <pc:docMk/>
            <pc:sldMk cId="0" sldId="265"/>
            <ac:cxnSpMk id="4" creationId="{22F1EDF7-6F75-E04A-AD95-DD869F32CA43}"/>
          </ac:cxnSpMkLst>
        </pc:cxnChg>
        <pc:cxnChg chg="add">
          <ac:chgData name="Frankie Inguanez" userId="53a3cfbd-387a-419b-b633-6347d1690fd8" providerId="ADAL" clId="{3D3085A0-C5F1-D142-9374-0166ADFFD440}" dt="2018-07-10T08:07:27.403" v="146"/>
          <ac:cxnSpMkLst>
            <pc:docMk/>
            <pc:sldMk cId="0" sldId="265"/>
            <ac:cxnSpMk id="5" creationId="{82E7ED26-8344-304C-940A-1527D13C7980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05:22.234" v="1626"/>
        <pc:sldMkLst>
          <pc:docMk/>
          <pc:sldMk cId="4047880178" sldId="267"/>
        </pc:sldMkLst>
        <pc:spChg chg="mod">
          <ac:chgData name="Frankie Inguanez" userId="53a3cfbd-387a-419b-b633-6347d1690fd8" providerId="ADAL" clId="{3D3085A0-C5F1-D142-9374-0166ADFFD440}" dt="2018-07-10T08:04:14.913" v="111" actId="20577"/>
          <ac:spMkLst>
            <pc:docMk/>
            <pc:sldMk cId="4047880178" sldId="267"/>
            <ac:spMk id="113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05:22.234" v="1626"/>
          <ac:spMkLst>
            <pc:docMk/>
            <pc:sldMk cId="4047880178" sldId="267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2.122" v="132"/>
          <ac:cxnSpMkLst>
            <pc:docMk/>
            <pc:sldMk cId="4047880178" sldId="267"/>
            <ac:cxnSpMk id="4" creationId="{1A0E7776-FD09-1344-BBE1-799610F15E83}"/>
          </ac:cxnSpMkLst>
        </pc:cxnChg>
      </pc:sldChg>
      <pc:sldChg chg="addSp modSp add ord">
        <pc:chgData name="Frankie Inguanez" userId="53a3cfbd-387a-419b-b633-6347d1690fd8" providerId="ADAL" clId="{3D3085A0-C5F1-D142-9374-0166ADFFD440}" dt="2018-07-10T08:07:08.099" v="131" actId="1582"/>
        <pc:sldMkLst>
          <pc:docMk/>
          <pc:sldMk cId="2712183486" sldId="268"/>
        </pc:sldMkLst>
        <pc:spChg chg="mod">
          <ac:chgData name="Frankie Inguanez" userId="53a3cfbd-387a-419b-b633-6347d1690fd8" providerId="ADAL" clId="{3D3085A0-C5F1-D142-9374-0166ADFFD440}" dt="2018-07-10T08:05:49.002" v="120"/>
          <ac:spMkLst>
            <pc:docMk/>
            <pc:sldMk cId="2712183486" sldId="268"/>
            <ac:spMk id="114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7:08.099" v="131" actId="1582"/>
          <ac:cxnSpMkLst>
            <pc:docMk/>
            <pc:sldMk cId="2712183486" sldId="268"/>
            <ac:cxnSpMk id="3" creationId="{BC037384-DE3E-7444-9EB4-E571AC5553F7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8:07:13.695" v="133"/>
        <pc:sldMkLst>
          <pc:docMk/>
          <pc:sldMk cId="2372516505" sldId="269"/>
        </pc:sldMkLst>
        <pc:spChg chg="mod">
          <ac:chgData name="Frankie Inguanez" userId="53a3cfbd-387a-419b-b633-6347d1690fd8" providerId="ADAL" clId="{3D3085A0-C5F1-D142-9374-0166ADFFD440}" dt="2018-07-10T08:06:30.556" v="128" actId="20577"/>
          <ac:spMkLst>
            <pc:docMk/>
            <pc:sldMk cId="2372516505" sldId="269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3.695" v="133"/>
          <ac:cxnSpMkLst>
            <pc:docMk/>
            <pc:sldMk cId="2372516505" sldId="269"/>
            <ac:cxnSpMk id="4" creationId="{71AE60D7-515C-7648-AB2E-5AEDBB5D6C3A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18:52.169" v="1649" actId="20577"/>
        <pc:sldMkLst>
          <pc:docMk/>
          <pc:sldMk cId="2143915469" sldId="270"/>
        </pc:sldMkLst>
        <pc:spChg chg="mod">
          <ac:chgData name="Frankie Inguanez" userId="53a3cfbd-387a-419b-b633-6347d1690fd8" providerId="ADAL" clId="{3D3085A0-C5F1-D142-9374-0166ADFFD440}" dt="2018-07-10T10:18:52.169" v="1649" actId="20577"/>
          <ac:spMkLst>
            <pc:docMk/>
            <pc:sldMk cId="2143915469" sldId="270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5.081" v="134"/>
          <ac:cxnSpMkLst>
            <pc:docMk/>
            <pc:sldMk cId="2143915469" sldId="270"/>
            <ac:cxnSpMk id="4" creationId="{FFA49E27-1374-6D42-92D4-A2CAAC1C1592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9:40:01.200" v="1171" actId="1076"/>
        <pc:sldMkLst>
          <pc:docMk/>
          <pc:sldMk cId="2793694137" sldId="271"/>
        </pc:sldMkLst>
        <pc:spChg chg="mod">
          <ac:chgData name="Frankie Inguanez" userId="53a3cfbd-387a-419b-b633-6347d1690fd8" providerId="ADAL" clId="{3D3085A0-C5F1-D142-9374-0166ADFFD440}" dt="2018-07-10T09:39:41.073" v="1167" actId="404"/>
          <ac:spMkLst>
            <pc:docMk/>
            <pc:sldMk cId="2793694137" sldId="271"/>
            <ac:spMk id="2" creationId="{9AC0316E-7EDB-6341-901B-EA548A0F0CE2}"/>
          </ac:spMkLst>
        </pc:spChg>
        <pc:picChg chg="add mod">
          <ac:chgData name="Frankie Inguanez" userId="53a3cfbd-387a-419b-b633-6347d1690fd8" providerId="ADAL" clId="{3D3085A0-C5F1-D142-9374-0166ADFFD440}" dt="2018-07-10T09:40:01.200" v="1171" actId="1076"/>
          <ac:picMkLst>
            <pc:docMk/>
            <pc:sldMk cId="2793694137" sldId="271"/>
            <ac:picMk id="4" creationId="{0023FEA5-A0B0-CE46-95B0-B4943C19718A}"/>
          </ac:picMkLst>
        </pc:picChg>
        <pc:cxnChg chg="add mod">
          <ac:chgData name="Frankie Inguanez" userId="53a3cfbd-387a-419b-b633-6347d1690fd8" providerId="ADAL" clId="{3D3085A0-C5F1-D142-9374-0166ADFFD440}" dt="2018-07-10T09:39:29.352" v="1153" actId="1036"/>
          <ac:cxnSpMkLst>
            <pc:docMk/>
            <pc:sldMk cId="2793694137" sldId="271"/>
            <ac:cxnSpMk id="3" creationId="{5E3DAA63-4D00-0147-B9CF-24027D8A2FAF}"/>
          </ac:cxnSpMkLst>
        </pc:cxnChg>
      </pc:sldChg>
      <pc:sldChg chg="modSp add ord">
        <pc:chgData name="Frankie Inguanez" userId="53a3cfbd-387a-419b-b633-6347d1690fd8" providerId="ADAL" clId="{3D3085A0-C5F1-D142-9374-0166ADFFD440}" dt="2018-07-10T09:29:37.449" v="1127" actId="2710"/>
        <pc:sldMkLst>
          <pc:docMk/>
          <pc:sldMk cId="889896485" sldId="273"/>
        </pc:sldMkLst>
        <pc:spChg chg="mod">
          <ac:chgData name="Frankie Inguanez" userId="53a3cfbd-387a-419b-b633-6347d1690fd8" providerId="ADAL" clId="{3D3085A0-C5F1-D142-9374-0166ADFFD440}" dt="2018-07-10T09:25:09.208" v="571" actId="20577"/>
          <ac:spMkLst>
            <pc:docMk/>
            <pc:sldMk cId="889896485" sldId="273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9:29:37.449" v="1127" actId="2710"/>
          <ac:spMkLst>
            <pc:docMk/>
            <pc:sldMk cId="889896485" sldId="273"/>
            <ac:spMk id="68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20:18.406" v="1686" actId="1076"/>
        <pc:sldMkLst>
          <pc:docMk/>
          <pc:sldMk cId="1739273810" sldId="274"/>
        </pc:sldMkLst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2" creationId="{309BCD44-FDD6-6D40-A0C2-973A8BF813AB}"/>
          </ac:spMkLst>
        </pc:spChg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6" creationId="{3CC7C2B3-D8CC-4E49-9913-D5663165B233}"/>
          </ac:spMkLst>
        </pc:spChg>
        <pc:spChg chg="add mod">
          <ac:chgData name="Frankie Inguanez" userId="53a3cfbd-387a-419b-b633-6347d1690fd8" providerId="ADAL" clId="{3D3085A0-C5F1-D142-9374-0166ADFFD440}" dt="2018-07-10T10:20:18.406" v="1686" actId="1076"/>
          <ac:spMkLst>
            <pc:docMk/>
            <pc:sldMk cId="1739273810" sldId="274"/>
            <ac:spMk id="9" creationId="{8685D953-8EB6-D14C-B899-D76C9908C099}"/>
          </ac:spMkLst>
        </pc:spChg>
        <pc:spChg chg="mod">
          <ac:chgData name="Frankie Inguanez" userId="53a3cfbd-387a-419b-b633-6347d1690fd8" providerId="ADAL" clId="{3D3085A0-C5F1-D142-9374-0166ADFFD440}" dt="2018-07-10T08:16:07.296" v="289" actId="20577"/>
          <ac:spMkLst>
            <pc:docMk/>
            <pc:sldMk cId="1739273810" sldId="274"/>
            <ac:spMk id="8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19:37.175" v="1665" actId="20577"/>
          <ac:spMkLst>
            <pc:docMk/>
            <pc:sldMk cId="1739273810" sldId="274"/>
            <ac:spMk id="81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4" creationId="{BE4B35AD-B236-0747-AA87-695EF038AF19}"/>
          </ac:picMkLst>
        </pc:pic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8" creationId="{42DE2E51-11D1-D24D-A9AB-5F968697F06B}"/>
          </ac:picMkLst>
        </pc:picChg>
        <pc:picChg chg="del">
          <ac:chgData name="Frankie Inguanez" userId="53a3cfbd-387a-419b-b633-6347d1690fd8" providerId="ADAL" clId="{3D3085A0-C5F1-D142-9374-0166ADFFD440}" dt="2018-07-10T08:16:11.910" v="291" actId="478"/>
          <ac:picMkLst>
            <pc:docMk/>
            <pc:sldMk cId="1739273810" sldId="274"/>
            <ac:picMk id="82" creationId="{00000000-0000-0000-0000-000000000000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09:59:32.272" v="1510" actId="478"/>
        <pc:sldMkLst>
          <pc:docMk/>
          <pc:sldMk cId="2079855030" sldId="275"/>
        </pc:sldMkLst>
        <pc:spChg chg="add del mod">
          <ac:chgData name="Frankie Inguanez" userId="53a3cfbd-387a-419b-b633-6347d1690fd8" providerId="ADAL" clId="{3D3085A0-C5F1-D142-9374-0166ADFFD440}" dt="2018-07-10T09:47:39.810" v="1173" actId="478"/>
          <ac:spMkLst>
            <pc:docMk/>
            <pc:sldMk cId="2079855030" sldId="275"/>
            <ac:spMk id="3" creationId="{BDA0B18B-6505-7149-824C-E274DD3605EC}"/>
          </ac:spMkLst>
        </pc:spChg>
        <pc:spChg chg="add del mod">
          <ac:chgData name="Frankie Inguanez" userId="53a3cfbd-387a-419b-b633-6347d1690fd8" providerId="ADAL" clId="{3D3085A0-C5F1-D142-9374-0166ADFFD440}" dt="2018-07-10T09:59:32.272" v="1510" actId="478"/>
          <ac:spMkLst>
            <pc:docMk/>
            <pc:sldMk cId="2079855030" sldId="275"/>
            <ac:spMk id="6" creationId="{C93F2D7C-7701-5C41-A819-DF0A32CB6689}"/>
          </ac:spMkLst>
        </pc:spChg>
        <pc:spChg chg="add del mod">
          <ac:chgData name="Frankie Inguanez" userId="53a3cfbd-387a-419b-b633-6347d1690fd8" providerId="ADAL" clId="{3D3085A0-C5F1-D142-9374-0166ADFFD440}" dt="2018-07-10T09:59:30.183" v="1509" actId="478"/>
          <ac:spMkLst>
            <pc:docMk/>
            <pc:sldMk cId="2079855030" sldId="275"/>
            <ac:spMk id="8" creationId="{6E02F40F-B793-DF42-A321-882C6B4CF8EA}"/>
          </ac:spMkLst>
        </pc:spChg>
        <pc:spChg chg="add mod">
          <ac:chgData name="Frankie Inguanez" userId="53a3cfbd-387a-419b-b633-6347d1690fd8" providerId="ADAL" clId="{3D3085A0-C5F1-D142-9374-0166ADFFD440}" dt="2018-07-10T09:48:40.076" v="1209" actId="1076"/>
          <ac:spMkLst>
            <pc:docMk/>
            <pc:sldMk cId="2079855030" sldId="275"/>
            <ac:spMk id="9" creationId="{23B1DA2A-2020-724B-96C8-69F7FB01186A}"/>
          </ac:spMkLst>
        </pc:spChg>
        <pc:spChg chg="del mod">
          <ac:chgData name="Frankie Inguanez" userId="53a3cfbd-387a-419b-b633-6347d1690fd8" providerId="ADAL" clId="{3D3085A0-C5F1-D142-9374-0166ADFFD440}" dt="2018-07-10T09:48:00.774" v="1178" actId="478"/>
          <ac:spMkLst>
            <pc:docMk/>
            <pc:sldMk cId="2079855030" sldId="275"/>
            <ac:spMk id="113" creationId="{00000000-0000-0000-0000-000000000000}"/>
          </ac:spMkLst>
        </pc:spChg>
        <pc:spChg chg="add del mod">
          <ac:chgData name="Frankie Inguanez" userId="53a3cfbd-387a-419b-b633-6347d1690fd8" providerId="ADAL" clId="{3D3085A0-C5F1-D142-9374-0166ADFFD440}" dt="2018-07-10T09:47:45.919" v="1175" actId="478"/>
          <ac:spMkLst>
            <pc:docMk/>
            <pc:sldMk cId="2079855030" sldId="275"/>
            <ac:spMk id="114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48:35.997" v="1208" actId="1037"/>
          <ac:picMkLst>
            <pc:docMk/>
            <pc:sldMk cId="2079855030" sldId="275"/>
            <ac:picMk id="1026" creationId="{D1AF6E1C-C3FC-ED48-862C-026A2C9C6A96}"/>
          </ac:picMkLst>
        </pc:picChg>
        <pc:cxnChg chg="del mod">
          <ac:chgData name="Frankie Inguanez" userId="53a3cfbd-387a-419b-b633-6347d1690fd8" providerId="ADAL" clId="{3D3085A0-C5F1-D142-9374-0166ADFFD440}" dt="2018-07-10T09:48:00.774" v="1178" actId="478"/>
          <ac:cxnSpMkLst>
            <pc:docMk/>
            <pc:sldMk cId="2079855030" sldId="275"/>
            <ac:cxnSpMk id="5" creationId="{82E7ED26-8344-304C-940A-1527D13C7980}"/>
          </ac:cxnSpMkLst>
        </pc:cxnChg>
      </pc:sldChg>
      <pc:sldChg chg="modSp add">
        <pc:chgData name="Frankie Inguanez" userId="53a3cfbd-387a-419b-b633-6347d1690fd8" providerId="ADAL" clId="{3D3085A0-C5F1-D142-9374-0166ADFFD440}" dt="2018-07-17T07:09:37.082" v="2498" actId="20577"/>
        <pc:sldMkLst>
          <pc:docMk/>
          <pc:sldMk cId="492520834" sldId="276"/>
        </pc:sldMkLst>
        <pc:spChg chg="mod">
          <ac:chgData name="Frankie Inguanez" userId="53a3cfbd-387a-419b-b633-6347d1690fd8" providerId="ADAL" clId="{3D3085A0-C5F1-D142-9374-0166ADFFD440}" dt="2018-07-17T07:09:37.082" v="2498" actId="20577"/>
          <ac:spMkLst>
            <pc:docMk/>
            <pc:sldMk cId="492520834" sldId="276"/>
            <ac:spMk id="114" creationId="{00000000-0000-0000-0000-000000000000}"/>
          </ac:spMkLst>
        </pc:spChg>
      </pc:sldChg>
      <pc:sldChg chg="modSp add del">
        <pc:chgData name="Frankie Inguanez" userId="53a3cfbd-387a-419b-b633-6347d1690fd8" providerId="ADAL" clId="{3D3085A0-C5F1-D142-9374-0166ADFFD440}" dt="2018-07-17T07:09:29.199" v="2497" actId="2696"/>
        <pc:sldMkLst>
          <pc:docMk/>
          <pc:sldMk cId="942065061" sldId="277"/>
        </pc:sldMkLst>
        <pc:spChg chg="mod">
          <ac:chgData name="Frankie Inguanez" userId="53a3cfbd-387a-419b-b633-6347d1690fd8" providerId="ADAL" clId="{3D3085A0-C5F1-D142-9374-0166ADFFD440}" dt="2018-07-11T11:17:26.454" v="2495" actId="20577"/>
          <ac:spMkLst>
            <pc:docMk/>
            <pc:sldMk cId="942065061" sldId="277"/>
            <ac:spMk id="114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42:06.780" v="2382" actId="20577"/>
        <pc:sldMkLst>
          <pc:docMk/>
          <pc:sldMk cId="494494798" sldId="279"/>
        </pc:sldMkLst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2" creationId="{309BCD44-FDD6-6D40-A0C2-973A8BF813AB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6" creationId="{3CC7C2B3-D8CC-4E49-9913-D5663165B233}"/>
          </ac:spMkLst>
        </pc:spChg>
        <pc:spChg chg="add del mod">
          <ac:chgData name="Frankie Inguanez" userId="53a3cfbd-387a-419b-b633-6347d1690fd8" providerId="ADAL" clId="{3D3085A0-C5F1-D142-9374-0166ADFFD440}" dt="2018-07-10T10:42:06.780" v="2382" actId="20577"/>
          <ac:spMkLst>
            <pc:docMk/>
            <pc:sldMk cId="494494798" sldId="279"/>
            <ac:spMk id="7" creationId="{A4DD0BA6-94C4-4C4A-99AF-E6EC1494268C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9" creationId="{8685D953-8EB6-D14C-B899-D76C9908C099}"/>
          </ac:spMkLst>
        </pc:spChg>
        <pc:spChg chg="add del mod">
          <ac:chgData name="Frankie Inguanez" userId="53a3cfbd-387a-419b-b633-6347d1690fd8" providerId="ADAL" clId="{3D3085A0-C5F1-D142-9374-0166ADFFD440}" dt="2018-07-10T10:22:05.373" v="1705" actId="767"/>
          <ac:spMkLst>
            <pc:docMk/>
            <pc:sldMk cId="494494798" sldId="279"/>
            <ac:spMk id="12" creationId="{BFCDCE19-4C9E-6144-B693-D3E604C6EB4F}"/>
          </ac:spMkLst>
        </pc:spChg>
        <pc:spChg chg="mod">
          <ac:chgData name="Frankie Inguanez" userId="53a3cfbd-387a-419b-b633-6347d1690fd8" providerId="ADAL" clId="{3D3085A0-C5F1-D142-9374-0166ADFFD440}" dt="2018-07-10T10:21:44.086" v="1698" actId="20577"/>
          <ac:spMkLst>
            <pc:docMk/>
            <pc:sldMk cId="494494798" sldId="279"/>
            <ac:spMk id="80" creationId="{00000000-0000-0000-0000-000000000000}"/>
          </ac:spMkLst>
        </pc:spChg>
        <pc:spChg chg="del">
          <ac:chgData name="Frankie Inguanez" userId="53a3cfbd-387a-419b-b633-6347d1690fd8" providerId="ADAL" clId="{3D3085A0-C5F1-D142-9374-0166ADFFD440}" dt="2018-07-10T10:21:47.104" v="1699" actId="478"/>
          <ac:spMkLst>
            <pc:docMk/>
            <pc:sldMk cId="494494798" sldId="279"/>
            <ac:spMk id="81" creationId="{00000000-0000-0000-0000-000000000000}"/>
          </ac:spMkLst>
        </pc:sp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4" creationId="{BE4B35AD-B236-0747-AA87-695EF038AF19}"/>
          </ac:picMkLst>
        </pc:pic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8" creationId="{42DE2E51-11D1-D24D-A9AB-5F968697F06B}"/>
          </ac:picMkLst>
        </pc:picChg>
        <pc:picChg chg="add del mod">
          <ac:chgData name="Frankie Inguanez" userId="53a3cfbd-387a-419b-b633-6347d1690fd8" providerId="ADAL" clId="{3D3085A0-C5F1-D142-9374-0166ADFFD440}" dt="2018-07-10T10:22:07.529" v="1708"/>
          <ac:picMkLst>
            <pc:docMk/>
            <pc:sldMk cId="494494798" sldId="279"/>
            <ac:picMk id="11" creationId="{EB63A77A-3C72-974F-B8D0-58DED44ABE82}"/>
          </ac:picMkLst>
        </pc:picChg>
        <pc:picChg chg="add mod">
          <ac:chgData name="Frankie Inguanez" userId="53a3cfbd-387a-419b-b633-6347d1690fd8" providerId="ADAL" clId="{3D3085A0-C5F1-D142-9374-0166ADFFD440}" dt="2018-07-10T10:22:29.414" v="1715" actId="1076"/>
          <ac:picMkLst>
            <pc:docMk/>
            <pc:sldMk cId="494494798" sldId="279"/>
            <ac:picMk id="14" creationId="{951C9AF0-FE3F-7445-9935-C908E2054682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10:28:57.175" v="1936" actId="1076"/>
        <pc:sldMkLst>
          <pc:docMk/>
          <pc:sldMk cId="2815970931" sldId="280"/>
        </pc:sldMkLst>
        <pc:spChg chg="mod">
          <ac:chgData name="Frankie Inguanez" userId="53a3cfbd-387a-419b-b633-6347d1690fd8" providerId="ADAL" clId="{3D3085A0-C5F1-D142-9374-0166ADFFD440}" dt="2018-07-10T10:27:56.914" v="1931" actId="20577"/>
          <ac:spMkLst>
            <pc:docMk/>
            <pc:sldMk cId="2815970931" sldId="280"/>
            <ac:spMk id="7" creationId="{A4DD0BA6-94C4-4C4A-99AF-E6EC1494268C}"/>
          </ac:spMkLst>
        </pc:spChg>
        <pc:spChg chg="mod">
          <ac:chgData name="Frankie Inguanez" userId="53a3cfbd-387a-419b-b633-6347d1690fd8" providerId="ADAL" clId="{3D3085A0-C5F1-D142-9374-0166ADFFD440}" dt="2018-07-10T10:25:57.889" v="1822" actId="20577"/>
          <ac:spMkLst>
            <pc:docMk/>
            <pc:sldMk cId="2815970931" sldId="280"/>
            <ac:spMk id="80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26:54.925" v="1829" actId="167"/>
          <ac:picMkLst>
            <pc:docMk/>
            <pc:sldMk cId="2815970931" sldId="280"/>
            <ac:picMk id="3" creationId="{99F5CF14-0F6A-474F-848A-AAC4131D8945}"/>
          </ac:picMkLst>
        </pc:picChg>
        <pc:picChg chg="add mod">
          <ac:chgData name="Frankie Inguanez" userId="53a3cfbd-387a-419b-b633-6347d1690fd8" providerId="ADAL" clId="{3D3085A0-C5F1-D142-9374-0166ADFFD440}" dt="2018-07-10T10:28:57.175" v="1936" actId="1076"/>
          <ac:picMkLst>
            <pc:docMk/>
            <pc:sldMk cId="2815970931" sldId="280"/>
            <ac:picMk id="6" creationId="{E7A4FB54-70C1-EF4F-AC41-B13883530B5E}"/>
          </ac:picMkLst>
        </pc:picChg>
        <pc:picChg chg="del">
          <ac:chgData name="Frankie Inguanez" userId="53a3cfbd-387a-419b-b633-6347d1690fd8" providerId="ADAL" clId="{3D3085A0-C5F1-D142-9374-0166ADFFD440}" dt="2018-07-10T10:26:34.637" v="1823" actId="478"/>
          <ac:picMkLst>
            <pc:docMk/>
            <pc:sldMk cId="2815970931" sldId="280"/>
            <ac:picMk id="14" creationId="{951C9AF0-FE3F-7445-9935-C908E2054682}"/>
          </ac:picMkLst>
        </pc:picChg>
      </pc:sldChg>
      <pc:sldChg chg="addSp delSp modSp add ord">
        <pc:chgData name="Frankie Inguanez" userId="53a3cfbd-387a-419b-b633-6347d1690fd8" providerId="ADAL" clId="{3D3085A0-C5F1-D142-9374-0166ADFFD440}" dt="2018-07-10T10:39:08.126" v="2280" actId="1076"/>
        <pc:sldMkLst>
          <pc:docMk/>
          <pc:sldMk cId="17168488" sldId="281"/>
        </pc:sldMkLst>
        <pc:spChg chg="add del mod">
          <ac:chgData name="Frankie Inguanez" userId="53a3cfbd-387a-419b-b633-6347d1690fd8" providerId="ADAL" clId="{3D3085A0-C5F1-D142-9374-0166ADFFD440}" dt="2018-07-10T10:32:36.535" v="2092"/>
          <ac:spMkLst>
            <pc:docMk/>
            <pc:sldMk cId="17168488" sldId="281"/>
            <ac:spMk id="3" creationId="{9BC46D19-EB22-3441-9142-1092F3F94AF7}"/>
          </ac:spMkLst>
        </pc:spChg>
        <pc:spChg chg="mod">
          <ac:chgData name="Frankie Inguanez" userId="53a3cfbd-387a-419b-b633-6347d1690fd8" providerId="ADAL" clId="{3D3085A0-C5F1-D142-9374-0166ADFFD440}" dt="2018-07-10T10:37:47.997" v="2200" actId="20577"/>
          <ac:spMkLst>
            <pc:docMk/>
            <pc:sldMk cId="17168488" sldId="281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8:57.466" v="2279" actId="20577"/>
          <ac:spMkLst>
            <pc:docMk/>
            <pc:sldMk cId="17168488" sldId="281"/>
            <ac:spMk id="68" creationId="{00000000-0000-0000-0000-000000000000}"/>
          </ac:spMkLst>
        </pc:spChg>
        <pc:graphicFrameChg chg="add mod">
          <ac:chgData name="Frankie Inguanez" userId="53a3cfbd-387a-419b-b633-6347d1690fd8" providerId="ADAL" clId="{3D3085A0-C5F1-D142-9374-0166ADFFD440}" dt="2018-07-10T10:39:08.126" v="2280" actId="1076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Hi, my name is Massimo Darmanin and this is my research on remote sensing applications in </a:t>
            </a:r>
            <a:r>
              <a:rPr lang="en-GB" dirty="0" err="1"/>
              <a:t>malta</a:t>
            </a:r>
            <a:r>
              <a:rPr lang="en-GB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get 3000 hrs of sun per year  which makes it twice the average of </a:t>
            </a:r>
            <a:r>
              <a:rPr lang="en-GB" dirty="0" err="1"/>
              <a:t>european</a:t>
            </a:r>
            <a:r>
              <a:rPr lang="en-GB" dirty="0"/>
              <a:t> cities. Hence Malta is much more likely to experience severe UHI than other </a:t>
            </a:r>
            <a:r>
              <a:rPr lang="en-GB" dirty="0" err="1"/>
              <a:t>eu</a:t>
            </a:r>
            <a:r>
              <a:rPr lang="en-GB" dirty="0"/>
              <a:t> countries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77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Now moving on to the methodology section, I shall explain the process used throughout this study.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95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First up, the dataset collection: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using the ESA’s public database, remote sensing products ranging from March till August from 2019 up till 2021 were downloaded.</a:t>
            </a:r>
            <a:br>
              <a:rPr lang="en-GB" dirty="0"/>
            </a:br>
            <a:r>
              <a:rPr lang="en-GB" dirty="0"/>
              <a:t>These products were specifically chosen due to their orbital timing during the early hrs in morning which count as night time products. This was done to better visualise UHI effects.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7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is how the products were downloaded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77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Then, by creating a graph consisting of four Functions, the dataset was processed and ready for data extraction.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first function only consists of listing and opening each product…(go to next slide)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52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Each product was reprojected, this consists 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GB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changing the coordinates values of a dataset from one coordinate system to another,.. as shown in this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3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creating a subset of each product, data size and processing time were greatly reduced, while cloud masking was done post process.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Arial"/>
              </a:rPr>
              <a:t>C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loud masking is the process which </a:t>
            </a:r>
            <a:r>
              <a:rPr lang="en-GB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detects clouds between clear pixels and cloud shadows pixels, hence avoiding unwanted pixel values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077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biggest difficulty for this research was to define the urban area and its surrounding references.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Thus, the study areas were chosen by using the ESA Climate Change Initiative land cover data, backed by the statements of EPSON, Eurostat and the Eu commission.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93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using the information discussed in the previous slide, a python script was developed to process all the newly created images. Each image was then split into 4 subsets as seen in this slide.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75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Next, the python script mapped each subset by making use of the two raster bands available in each product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Mean, Minimum and Maximum pixel values were logged for data analysis.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7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Population growth and economic development lead to an increase in demand for housing and other amenities.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has led the </a:t>
            </a:r>
            <a:r>
              <a:rPr lang="en-GB" dirty="0" err="1"/>
              <a:t>maltese</a:t>
            </a:r>
            <a:r>
              <a:rPr lang="en-GB" dirty="0"/>
              <a:t> urban population to increase each year, contributing to the urban sprawl being experienced in the rural areas.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From the logged data, </a:t>
            </a:r>
            <a:r>
              <a:rPr lang="en-GB" dirty="0" err="1"/>
              <a:t>SUHI_mean</a:t>
            </a:r>
            <a:r>
              <a:rPr lang="en-GB" dirty="0"/>
              <a:t> and </a:t>
            </a:r>
            <a:r>
              <a:rPr lang="en-GB" dirty="0" err="1"/>
              <a:t>SUHI_max</a:t>
            </a:r>
            <a:r>
              <a:rPr lang="en-GB" dirty="0"/>
              <a:t> were calculated and stored in a csv file alongside other important values.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81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Prior mentioning the results found, I wanted to point out that Hidalgo’s conclusion about the reliability of Sentinel 3 was confirmed by comparing weather station data as pictured in this slide.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19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first part of the results is about observing the mapped values.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Just from observation, we can already deduce that: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Peak LST happens during summer, green spaces emit the least LST values, while developed or barren areas emit the highest LST.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57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Another observation worth mentioning is the effect that sea breezes have on the LST.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 pictured in this slide, one can notice that this phenomena can cause a local climate change. This means that abnormal temperatures can be found in places where literature says should not exist.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74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The second part of the results consist of data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When analysing the covid period, which are the months between march </a:t>
            </a:r>
            <a:r>
              <a:rPr lang="en-GB" sz="1100"/>
              <a:t>and May, </a:t>
            </a:r>
            <a:r>
              <a:rPr lang="en-GB" sz="1100" dirty="0"/>
              <a:t>a Slight decrease in uptrend was noticed throughout the year 2020 - This means that daily human activities, although not impactful enough to reverse the uptrend immediately, are also part of a bigger picture when studying UHI. (go to next slide)</a:t>
            </a:r>
          </a:p>
        </p:txBody>
      </p:sp>
    </p:spTree>
    <p:extLst>
      <p:ext uri="{BB962C8B-B14F-4D97-AF65-F5344CB8AC3E}">
        <p14:creationId xmlns:p14="http://schemas.microsoft.com/office/powerpoint/2010/main" val="89482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As you can see, the Increase in temperature is equal for both the Rural and Urban areas - </a:t>
            </a:r>
            <a:r>
              <a:rPr lang="en-GB" dirty="0"/>
              <a:t>This means that the Rural area was not able to dissipate heat any quicker than the Urban area.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689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Moving on to the summer period, a downward trend for LST and NDVI was observed. T</a:t>
            </a:r>
            <a:r>
              <a:rPr lang="en-GB" dirty="0"/>
              <a:t>his downtrend in NDVI could be explained by the increasing development, the island is experiencing (go to next slide)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094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An interesting point about this period is the drop in mean LST from the year 2019 to 2020, which could explain the overall decline in LST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289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The third part of the results  was about finding the correlation between LST and NDVI. As you can observe, a negative correlation coefficient was found.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The disparity between the urban and rural areas may be explained by other factors, such as nearby water bodies or humidity in rural areas.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128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In essence, this research concludes that remote sensing </a:t>
            </a:r>
            <a:r>
              <a:rPr lang="en-GB" sz="1100" dirty="0">
                <a:latin typeface="Arial" panose="020B0604020202020204" pitchFamily="34" charset="0"/>
              </a:rPr>
              <a:t>is a great option 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to track and observe the UHI effect in Malta,..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GB" sz="1100" dirty="0">
                <a:latin typeface="Arial" panose="020B0604020202020204" pitchFamily="34" charset="0"/>
              </a:rPr>
              <a:t>Secondly UHI does affect Malta and is trackable across a period of time(next slide)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en-GB" b="1" dirty="0"/>
              <a:t>the questions explored in this research consist of :</a:t>
            </a:r>
          </a:p>
          <a:p>
            <a:pPr marL="387350" lvl="0" indent="-228600">
              <a:buAutoNum type="arabicPeriod"/>
            </a:pPr>
            <a:r>
              <a:rPr lang="en-GB" b="1" dirty="0"/>
              <a:t>Whether remote sensing is a viable option to track and observe UHI in Malta?</a:t>
            </a:r>
          </a:p>
          <a:p>
            <a:pPr marL="387350" lvl="0" indent="-228600">
              <a:buAutoNum type="arabicPeriod"/>
            </a:pPr>
            <a:r>
              <a:rPr lang="en-GB" b="1" dirty="0"/>
              <a:t>Whether UHI exist in Malta?</a:t>
            </a:r>
          </a:p>
          <a:p>
            <a:pPr marL="387350" lvl="0" indent="-228600">
              <a:buAutoNum type="arabicPeriod"/>
            </a:pPr>
            <a:r>
              <a:rPr lang="en-GB" b="1" dirty="0"/>
              <a:t>If the UHI effect can be tracked and analysed over a period of years using remote sensing</a:t>
            </a:r>
          </a:p>
          <a:p>
            <a:pPr marL="387350" lvl="0" indent="-228600">
              <a:buAutoNum type="arabicPeriod"/>
            </a:pPr>
            <a:r>
              <a:rPr lang="en-GB" b="1" dirty="0"/>
              <a:t>And what kind of observations this data can provide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5126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Some significant observations this data provided were: the visible trends in LST and NDVI, the slightly slowed uptrend during 2020, LST and NDVI were confirmed of having a correlation..(next slide)</a:t>
            </a:r>
          </a:p>
        </p:txBody>
      </p:sp>
    </p:spTree>
    <p:extLst>
      <p:ext uri="{BB962C8B-B14F-4D97-AF65-F5344CB8AC3E}">
        <p14:creationId xmlns:p14="http://schemas.microsoft.com/office/powerpoint/2010/main" val="3161575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And finally the data shows that due to less NDVI overall, </a:t>
            </a:r>
            <a:r>
              <a:rPr lang="en-US" b="1" dirty="0" err="1"/>
              <a:t>SUHI_max</a:t>
            </a:r>
            <a:r>
              <a:rPr lang="en-US" b="1" dirty="0"/>
              <a:t> downtrends while </a:t>
            </a:r>
            <a:r>
              <a:rPr lang="en-US" b="1" dirty="0" err="1"/>
              <a:t>suhi_mean</a:t>
            </a:r>
            <a:r>
              <a:rPr lang="en-US" b="1" dirty="0"/>
              <a:t> uptrends.</a:t>
            </a:r>
          </a:p>
        </p:txBody>
      </p:sp>
    </p:spTree>
    <p:extLst>
      <p:ext uri="{BB962C8B-B14F-4D97-AF65-F5344CB8AC3E}">
        <p14:creationId xmlns:p14="http://schemas.microsoft.com/office/powerpoint/2010/main" val="1308797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Amongst these 5 limitations the most pressing were about being limited to only 2 bands and, the issues regarding satellite malfunctions.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21813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For future studies, I would suggest using multiple satellites in order to include different values such as elevation, a more elaborate use of land cover and, the use of </a:t>
            </a:r>
            <a:r>
              <a:rPr lang="en-GB" sz="1100" dirty="0"/>
              <a:t>local weather stations to track and monitor UHI during Winter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0101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These are the refences used for this presentation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78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This study consisted of 4 </a:t>
            </a:r>
            <a:r>
              <a:rPr lang="en-GB" b="1" dirty="0" err="1"/>
              <a:t>hypothezijz</a:t>
            </a:r>
            <a:r>
              <a:rPr lang="en-GB" b="1" dirty="0"/>
              <a:t> which in essence propose:</a:t>
            </a:r>
          </a:p>
          <a:p>
            <a:pPr lvl="0"/>
            <a:endParaRPr lang="en-GB" b="1" dirty="0"/>
          </a:p>
          <a:p>
            <a:pPr lvl="0"/>
            <a:r>
              <a:rPr lang="en-GB" b="1" dirty="0"/>
              <a:t>That the UHI effect, exists</a:t>
            </a:r>
          </a:p>
          <a:p>
            <a:pPr lvl="0"/>
            <a:r>
              <a:rPr lang="en-GB" b="1" dirty="0"/>
              <a:t>That Peak LST and Lowest NDVI happen in summer &amp; vice versa for winter</a:t>
            </a:r>
          </a:p>
          <a:p>
            <a:pPr lvl="0"/>
            <a:r>
              <a:rPr lang="en-GB" b="1" dirty="0"/>
              <a:t>And that the Maltese geography might affect results since it is surrounded by the sea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6143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following slides will now cover the literature reviewed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…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Even </a:t>
            </a:r>
            <a:r>
              <a:rPr lang="en-GB" dirty="0" err="1"/>
              <a:t>tho</a:t>
            </a:r>
            <a:r>
              <a:rPr lang="en-GB" dirty="0"/>
              <a:t> the Definition for Urban area is flexible according to different countries, it can be explained as being a built up area consisting of high population densities and infrastructures.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 felt I should point this out since this term will be mentioned multiple times throughout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427471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Urban heat island, or UHI, is </a:t>
            </a:r>
            <a:r>
              <a:rPr lang="en-GB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area that's a lot warmer than the rural areas surrounding it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UHI comes from the Heat that is created by energy from all the people, cars, buses, and trains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08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Additionally, It is cited that the major contributor to the UHI effect is the decrease of heat stored in the soil and vegetation in urban areas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studies observed that during the night, there was a significant difference between air temperature recorded at urban areas with those located in rural regions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28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brings us to Remote Sensing accuracy and precision. In a study by Hidalgo Garcia, values from </a:t>
            </a:r>
            <a:r>
              <a:rPr lang="en-GB" dirty="0" err="1"/>
              <a:t>LandSat</a:t>
            </a:r>
            <a:r>
              <a:rPr lang="en-GB" dirty="0"/>
              <a:t> 8 and Sentinel 3 products were compared to temperature readings gathered from in situ measurements.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correlation between the datasets was determined, comparing the data source with seasonal and seasonal variations in the same city proving accuracy and reliability of the satellites.</a:t>
            </a:r>
          </a:p>
        </p:txBody>
      </p:sp>
    </p:spTree>
    <p:extLst>
      <p:ext uri="{BB962C8B-B14F-4D97-AF65-F5344CB8AC3E}">
        <p14:creationId xmlns:p14="http://schemas.microsoft.com/office/powerpoint/2010/main" val="117562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However, a lot of literature, changes its methodology according to the individual study areas. Therefore a new standard methodology was proposed and tested on over 71 different cities and urban areas.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This includes the calculation of SUHI which are: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SUHIMAX, can be described as thermal differences between the maximum and mean LST of the urban area,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While SUHIMEAN, is the mean LST of the urban area and the LST of its surrounding area, respectively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3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5A610E-6324-4C28-9F4D-98C43BE8E1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5552" y="1151118"/>
            <a:ext cx="4495740" cy="342088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920461000034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b="1" dirty="0">
                <a:latin typeface="Raleway"/>
                <a:ea typeface="Raleway"/>
                <a:cs typeface="Raleway"/>
                <a:sym typeface="Raleway"/>
              </a:rPr>
              <a:t>Research on Remote Sensing Applications in Malta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794483"/>
            <a:ext cx="8520600" cy="212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Massimo Darmanin</a:t>
            </a:r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Institute of Information &amp; Communication Technology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MCAST, Paola, Malta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CC284B-5107-E745-9630-DD6C2A410927}"/>
              </a:ext>
            </a:extLst>
          </p:cNvPr>
          <p:cNvCxnSpPr/>
          <p:nvPr/>
        </p:nvCxnSpPr>
        <p:spPr>
          <a:xfrm>
            <a:off x="119270" y="2794483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A0DE78-68CC-7053-B1E5-19047D69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55" y="4053017"/>
            <a:ext cx="2851194" cy="996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48009"/>
            <a:ext cx="441735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Maltese Climate*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approximate number of sunshine hours is 3000 hours per annum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A</a:t>
            </a:r>
            <a:r>
              <a:rPr lang="en-GB" b="0" i="0" dirty="0">
                <a:effectLst/>
                <a:latin typeface="Arial" panose="020B0604020202020204" pitchFamily="34" charset="0"/>
              </a:rPr>
              <a:t>veraging from 5.2 hours in December to 12 hours in July.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Malta has double that of cities in the Northern part of Europe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F10688-AB18-9AB8-139F-FAF99CC5688D}"/>
              </a:ext>
            </a:extLst>
          </p:cNvPr>
          <p:cNvSpPr txBox="1"/>
          <p:nvPr/>
        </p:nvSpPr>
        <p:spPr>
          <a:xfrm>
            <a:off x="441862" y="4698475"/>
            <a:ext cx="839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*https://web.archive.org/web/20150806124550/http://www.maltaweather.com/information/maltas-climate/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C1BED-94D1-A95A-7912-267BA054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99" y="1720555"/>
            <a:ext cx="4315804" cy="24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9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Research Pipeline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326" y="1722685"/>
            <a:ext cx="8520600" cy="3416400"/>
          </a:xfrm>
        </p:spPr>
        <p:txBody>
          <a:bodyPr/>
          <a:lstStyle/>
          <a:p>
            <a:r>
              <a:rPr lang="en-GB" dirty="0"/>
              <a:t>Dataset collection.</a:t>
            </a:r>
            <a:br>
              <a:rPr lang="en-GB" dirty="0"/>
            </a:br>
            <a:endParaRPr lang="en-GB" dirty="0"/>
          </a:p>
          <a:p>
            <a:r>
              <a:rPr lang="en-GB" dirty="0"/>
              <a:t>Dataset Processing.</a:t>
            </a:r>
            <a:br>
              <a:rPr lang="en-GB" dirty="0"/>
            </a:br>
            <a:endParaRPr lang="en-GB" dirty="0"/>
          </a:p>
          <a:p>
            <a:r>
              <a:rPr lang="en-GB" dirty="0"/>
              <a:t>Extraction and Manipulation of data.</a:t>
            </a:r>
            <a:br>
              <a:rPr lang="en-GB" dirty="0"/>
            </a:br>
            <a:endParaRPr lang="en-GB" dirty="0"/>
          </a:p>
          <a:p>
            <a:r>
              <a:rPr lang="en-GB" dirty="0"/>
              <a:t>Data analysis and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9406E6-BC79-62CF-BF32-D7474802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603" y="1037791"/>
            <a:ext cx="4260300" cy="40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75364BD-7B4D-4ADA-9B24-89DCB353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Level-2 LST products were gathered from the Sentinel-3 mission.</a:t>
            </a:r>
          </a:p>
          <a:p>
            <a:endParaRPr lang="en-GB" dirty="0"/>
          </a:p>
          <a:p>
            <a:r>
              <a:rPr lang="en-GB" dirty="0"/>
              <a:t>Products range from the months of </a:t>
            </a:r>
            <a:r>
              <a:rPr lang="en-GB" b="1" dirty="0"/>
              <a:t>March</a:t>
            </a:r>
            <a:r>
              <a:rPr lang="en-GB" dirty="0"/>
              <a:t> till </a:t>
            </a:r>
            <a:r>
              <a:rPr lang="en-GB" b="1" dirty="0"/>
              <a:t>August</a:t>
            </a:r>
            <a:r>
              <a:rPr lang="en-GB" dirty="0"/>
              <a:t>, from </a:t>
            </a:r>
            <a:r>
              <a:rPr lang="en-GB" b="1" dirty="0"/>
              <a:t>2019</a:t>
            </a:r>
            <a:r>
              <a:rPr lang="en-GB" dirty="0"/>
              <a:t> up until </a:t>
            </a:r>
            <a:r>
              <a:rPr lang="en-GB" b="1" dirty="0"/>
              <a:t>2021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Night-time</a:t>
            </a:r>
            <a:r>
              <a:rPr lang="en-GB" dirty="0"/>
              <a:t> remote-sensed products have been used.</a:t>
            </a:r>
          </a:p>
          <a:p>
            <a:endParaRPr lang="en-GB" dirty="0"/>
          </a:p>
          <a:p>
            <a:r>
              <a:rPr lang="en-GB" dirty="0"/>
              <a:t>A total of </a:t>
            </a:r>
            <a:r>
              <a:rPr lang="en-GB" b="1" dirty="0"/>
              <a:t>74</a:t>
            </a:r>
            <a:r>
              <a:rPr lang="en-GB" dirty="0"/>
              <a:t> SLSTR Level-2 LST products were downloaded for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15885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B80218-BF22-D9F0-86FD-3931845F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356179" cy="243433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C03F92-9D5C-8618-7799-DAD7D6D7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79" y="2213924"/>
            <a:ext cx="4225550" cy="235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92992-07CD-FA1E-DCF9-24B4527FFB9D}"/>
              </a:ext>
            </a:extLst>
          </p:cNvPr>
          <p:cNvSpPr txBox="1"/>
          <p:nvPr/>
        </p:nvSpPr>
        <p:spPr>
          <a:xfrm>
            <a:off x="903041" y="3616177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Setting Range and Area (above)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490FB-F8C1-9253-DF24-252BB04CAC0B}"/>
              </a:ext>
            </a:extLst>
          </p:cNvPr>
          <p:cNvSpPr txBox="1"/>
          <p:nvPr/>
        </p:nvSpPr>
        <p:spPr>
          <a:xfrm>
            <a:off x="6161315" y="1910516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Product list (below)</a:t>
            </a:r>
          </a:p>
        </p:txBody>
      </p:sp>
    </p:spTree>
    <p:extLst>
      <p:ext uri="{BB962C8B-B14F-4D97-AF65-F5344CB8AC3E}">
        <p14:creationId xmlns:p14="http://schemas.microsoft.com/office/powerpoint/2010/main" val="359999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10" y="1357401"/>
            <a:ext cx="5490274" cy="3416400"/>
          </a:xfrm>
        </p:spPr>
        <p:txBody>
          <a:bodyPr/>
          <a:lstStyle/>
          <a:p>
            <a:r>
              <a:rPr lang="en-GB" dirty="0"/>
              <a:t>A graph consisting of a Read, Reproject, Subset and Write functions was created.</a:t>
            </a:r>
          </a:p>
          <a:p>
            <a:pPr lvl="1"/>
            <a:r>
              <a:rPr lang="en-GB" dirty="0"/>
              <a:t>List and open each product.</a:t>
            </a:r>
          </a:p>
          <a:p>
            <a:pPr lvl="1"/>
            <a:r>
              <a:rPr lang="en-GB" dirty="0"/>
              <a:t>Each product had to be re-projected to the Coordinate Reference System (CRS) EPSG:4326.</a:t>
            </a:r>
          </a:p>
          <a:p>
            <a:pPr lvl="1"/>
            <a:r>
              <a:rPr lang="en-GB" dirty="0"/>
              <a:t>A subset of each product was created.</a:t>
            </a:r>
          </a:p>
          <a:p>
            <a:pPr lvl="1"/>
            <a:r>
              <a:rPr lang="en-GB" dirty="0"/>
              <a:t>Write Reprojected Subset Image as a </a:t>
            </a:r>
            <a:r>
              <a:rPr lang="en-GB" dirty="0" err="1"/>
              <a:t>GeoTiff</a:t>
            </a:r>
            <a:r>
              <a:rPr lang="en-GB" dirty="0"/>
              <a:t> file (.</a:t>
            </a:r>
            <a:r>
              <a:rPr lang="en-GB" dirty="0" err="1"/>
              <a:t>tif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Cloud masking each product.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5B0ED8-976A-967D-CB43-EC6C42A0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84" y="1357401"/>
            <a:ext cx="2925706" cy="31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5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Reprojection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316931D-DE4A-153E-8A04-7D8EC590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4" y="2049132"/>
            <a:ext cx="4242331" cy="252659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8F0CD52-F4EA-0326-BB8A-8E26F5E4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47" y="2049132"/>
            <a:ext cx="4242331" cy="2512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F2AE9-6622-AAA7-594B-E7AA2559C786}"/>
              </a:ext>
            </a:extLst>
          </p:cNvPr>
          <p:cNvSpPr txBox="1"/>
          <p:nvPr/>
        </p:nvSpPr>
        <p:spPr>
          <a:xfrm>
            <a:off x="2069962" y="474337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910E0-04E8-488B-7F81-C842A61888A6}"/>
              </a:ext>
            </a:extLst>
          </p:cNvPr>
          <p:cNvSpPr txBox="1"/>
          <p:nvPr/>
        </p:nvSpPr>
        <p:spPr>
          <a:xfrm>
            <a:off x="6361986" y="471839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47598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Subset and Cloud Masking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D65316C-D0B4-E40F-0B6B-A8C69A18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5" y="1706248"/>
            <a:ext cx="4328226" cy="2345678"/>
          </a:xfrm>
          <a:prstGeom prst="rect">
            <a:avLst/>
          </a:prstGeom>
        </p:spPr>
      </p:pic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3212251-FE7E-CD38-8719-936EEB891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511" y="1743073"/>
            <a:ext cx="4258404" cy="2308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5F494-B6C6-FD93-215D-45E4F64E8E34}"/>
              </a:ext>
            </a:extLst>
          </p:cNvPr>
          <p:cNvSpPr txBox="1"/>
          <p:nvPr/>
        </p:nvSpPr>
        <p:spPr>
          <a:xfrm>
            <a:off x="2018846" y="417835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2DD94-640C-6174-8D12-493F98B60A50}"/>
              </a:ext>
            </a:extLst>
          </p:cNvPr>
          <p:cNvSpPr txBox="1"/>
          <p:nvPr/>
        </p:nvSpPr>
        <p:spPr>
          <a:xfrm>
            <a:off x="6310870" y="415337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6281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69513"/>
            <a:ext cx="4117640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ESPON and the EU Commission studies stated that, “the whole territory of Malta constitutes a single urban region”.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Eurostat describes Malta as being composed of 2 urban areas, “Valletta” and “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Gozo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”. </a:t>
            </a:r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2E3FA55-3A6E-D997-5532-E7298EE7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40" y="1299868"/>
            <a:ext cx="4765102" cy="2589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3531C3-59C0-2A7B-F62B-E2B9ACA4B1D4}"/>
              </a:ext>
            </a:extLst>
          </p:cNvPr>
          <p:cNvSpPr txBox="1"/>
          <p:nvPr/>
        </p:nvSpPr>
        <p:spPr>
          <a:xfrm>
            <a:off x="318574" y="4620280"/>
            <a:ext cx="7404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https://www.espon.eu/sites/default/files/attachments/fr-1.1.1_revised-full_0.pdf</a:t>
            </a:r>
            <a:br>
              <a:rPr lang="en-GB" dirty="0"/>
            </a:br>
            <a:r>
              <a:rPr lang="en-GB" dirty="0"/>
              <a:t>https://ec.europa.eu/regional_policy/sources/docoffic/official/reports/coheter/coheter_en.pdf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FA8D7-F873-3182-CA6E-A1BB82363015}"/>
              </a:ext>
            </a:extLst>
          </p:cNvPr>
          <p:cNvSpPr txBox="1"/>
          <p:nvPr/>
        </p:nvSpPr>
        <p:spPr>
          <a:xfrm>
            <a:off x="5026362" y="3889179"/>
            <a:ext cx="3180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https://maps.elie.ucl.ac.be/CCI/viewer</a:t>
            </a:r>
          </a:p>
        </p:txBody>
      </p:sp>
    </p:spTree>
    <p:extLst>
      <p:ext uri="{BB962C8B-B14F-4D97-AF65-F5344CB8AC3E}">
        <p14:creationId xmlns:p14="http://schemas.microsoft.com/office/powerpoint/2010/main" val="221368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9513"/>
            <a:ext cx="4623788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python script was created to traverse all the newly created image (.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tif</a:t>
            </a:r>
            <a:r>
              <a:rPr lang="en-GB" b="0" i="0" dirty="0">
                <a:effectLst/>
                <a:latin typeface="Arial" panose="020B0604020202020204" pitchFamily="34" charset="0"/>
              </a:rPr>
              <a:t>) files.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Each image was split into 4 more subsets: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</a:rPr>
              <a:t>Maltese Islands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</a:rPr>
              <a:t>Island of Malta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</a:rPr>
              <a:t>Malta’s Rural area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GB" b="0" i="0" dirty="0">
                <a:effectLst/>
                <a:latin typeface="Arial" panose="020B0604020202020204" pitchFamily="34" charset="0"/>
              </a:rPr>
              <a:t>Malta’s Urban area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9D951BB-4CEE-B3A7-9C79-FF64614C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17" y="1137012"/>
            <a:ext cx="1891493" cy="1740701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CA2E2D-A1FE-4097-AC34-63CB367DD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48"/>
          <a:stretch/>
        </p:blipFill>
        <p:spPr>
          <a:xfrm>
            <a:off x="6943614" y="1137012"/>
            <a:ext cx="2101243" cy="17407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38185F0-62F2-04D4-52FF-0ACA2FA6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557" y="2877712"/>
            <a:ext cx="3727617" cy="2308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B53373-DB38-1798-F652-D69352F06C93}"/>
              </a:ext>
            </a:extLst>
          </p:cNvPr>
          <p:cNvSpPr txBox="1"/>
          <p:nvPr/>
        </p:nvSpPr>
        <p:spPr>
          <a:xfrm>
            <a:off x="4981074" y="2604517"/>
            <a:ext cx="293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1.                                          2.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14143-54C4-5522-7BE9-3D6C482C18F1}"/>
              </a:ext>
            </a:extLst>
          </p:cNvPr>
          <p:cNvSpPr txBox="1"/>
          <p:nvPr/>
        </p:nvSpPr>
        <p:spPr>
          <a:xfrm>
            <a:off x="6011863" y="4513855"/>
            <a:ext cx="293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3.                                 4.</a:t>
            </a:r>
          </a:p>
        </p:txBody>
      </p:sp>
    </p:spTree>
    <p:extLst>
      <p:ext uri="{BB962C8B-B14F-4D97-AF65-F5344CB8AC3E}">
        <p14:creationId xmlns:p14="http://schemas.microsoft.com/office/powerpoint/2010/main" val="310788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601620"/>
            <a:ext cx="5532509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Each subset is made up of two Raster bands LST and NDVI.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Each Band was normalised and cleaned from null values.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M</a:t>
            </a:r>
            <a:r>
              <a:rPr lang="en-GB" b="0" i="0" dirty="0">
                <a:effectLst/>
                <a:latin typeface="Arial" panose="020B0604020202020204" pitchFamily="34" charset="0"/>
              </a:rPr>
              <a:t>ean, Minimum and Maximum pixel values were recorded for each band for each subset.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2194048-4D27-91E9-D615-4A2F24801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03" y="1090465"/>
            <a:ext cx="2452994" cy="40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8FFA-F100-90F2-EFAF-861D7619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Maltese Urban population grew from around 91.7% to just below 95% in 2018 and is increasing each year*.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Population growth and economic development  led to an increase in demand for housing and other amenities.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These and other causes contributed to the phenomena of urban sprawl, particularly in rural areas.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CD8823-02D3-00D0-8E6D-60AA5383CE13}"/>
              </a:ext>
            </a:extLst>
          </p:cNvPr>
          <p:cNvSpPr txBox="1"/>
          <p:nvPr/>
        </p:nvSpPr>
        <p:spPr>
          <a:xfrm>
            <a:off x="792480" y="4835723"/>
            <a:ext cx="7319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*https://data.worldbank.org/topic/urban-development?end=2018&amp;locations=MT&amp;start=1998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300142"/>
            <a:ext cx="8348348" cy="3416400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62E1F87-B7D8-67F2-B058-01B6EDBEC1AC}"/>
              </a:ext>
            </a:extLst>
          </p:cNvPr>
          <p:cNvSpPr txBox="1">
            <a:spLocks/>
          </p:cNvSpPr>
          <p:nvPr/>
        </p:nvSpPr>
        <p:spPr>
          <a:xfrm>
            <a:off x="318574" y="1090465"/>
            <a:ext cx="834834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latin typeface="Arial" panose="020B0604020202020204" pitchFamily="34" charset="0"/>
              </a:rPr>
              <a:t>Following </a:t>
            </a:r>
            <a:r>
              <a:rPr lang="en-GB" dirty="0" err="1">
                <a:latin typeface="Arial" panose="020B0604020202020204" pitchFamily="34" charset="0"/>
              </a:rPr>
              <a:t>Sobrino</a:t>
            </a:r>
            <a:r>
              <a:rPr lang="en-GB" dirty="0">
                <a:latin typeface="Arial" panose="020B0604020202020204" pitchFamily="34" charset="0"/>
              </a:rPr>
              <a:t> &amp; </a:t>
            </a:r>
            <a:r>
              <a:rPr lang="en-GB" dirty="0" err="1">
                <a:latin typeface="Arial" panose="020B0604020202020204" pitchFamily="34" charset="0"/>
              </a:rPr>
              <a:t>Irakulis</a:t>
            </a:r>
            <a:r>
              <a:rPr lang="en-GB" dirty="0">
                <a:latin typeface="Arial" panose="020B0604020202020204" pitchFamily="34" charset="0"/>
              </a:rPr>
              <a:t> (2020) methodology, SUHI_MAX and SUHI_MEAN were calculated.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recorded from the images were saved to a Comma Separated Values(CSV) file.</a:t>
            </a:r>
            <a:br>
              <a:rPr lang="en-GB" dirty="0"/>
            </a:br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E9140-8D79-E3BF-2AB0-B2894F5A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500"/>
            <a:ext cx="9144000" cy="11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400" dirty="0"/>
              <a:t>Mean LST values compared to weather data.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Confirming  Hidalgo Garcia (2021) conclusion about the accuracy for Sentinel-3.</a:t>
            </a:r>
            <a:endParaRPr lang="en-US" sz="1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0576AC06-D89F-9350-C7CC-5E2C5819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21" y="2571750"/>
            <a:ext cx="6496957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59" y="1233091"/>
            <a:ext cx="410128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Initial Observations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LST values make UHI observable.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Peak LST values happen in Summer.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</a:rPr>
              <a:t>G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reen spaces and Vegetative areas emit the least LST values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Developed or barren areas emit the highest LST values.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8177CDBF-23E0-61C7-E43D-B605C5E5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05" y="1152475"/>
            <a:ext cx="4930314" cy="35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41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55838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Geographical position and the effect of the sea breeze on temperatures is mitigated by the presence of vast bodies of water.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This phenomena overlaps with UHI in coastal cities, causing local climate change.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Abnormal temperatures in areas which literature about inland cities says should not exist.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arrow&#10;&#10;Description automatically generated">
            <a:extLst>
              <a:ext uri="{FF2B5EF4-FFF2-40B4-BE49-F238E27FC236}">
                <a16:creationId xmlns:a16="http://schemas.microsoft.com/office/drawing/2014/main" id="{0C350F9A-6250-7D35-826F-593A7FFA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77" y="977919"/>
            <a:ext cx="8337511" cy="41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“Covid”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Upward trend in LST values and a downward trend for NDVI.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Slight decrease in uptrend was noticed throughout the year 2020.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LST +15%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Increase in temperature equal for both the Rural and Urban areas.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-12.4%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-13% in the Rural VS -10%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2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“Covid”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F415F40-D389-6276-1AC1-43436AB2C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17" y="2019376"/>
            <a:ext cx="4259093" cy="21942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56675B5-E7F3-335E-90E3-A187F9FE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2" y="1125640"/>
            <a:ext cx="3519071" cy="1814751"/>
          </a:xfrm>
          <a:prstGeom prst="rect">
            <a:avLst/>
          </a:prstGeom>
        </p:spPr>
      </p:pic>
      <p:pic>
        <p:nvPicPr>
          <p:cNvPr id="11" name="Picture 10" descr="Graphical user interface, application, line chart&#10;&#10;Description automatically generated with medium confidence">
            <a:extLst>
              <a:ext uri="{FF2B5EF4-FFF2-40B4-BE49-F238E27FC236}">
                <a16:creationId xmlns:a16="http://schemas.microsoft.com/office/drawing/2014/main" id="{9C1DABD9-25C1-86AC-AEBA-058B2E3EB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13" y="3082137"/>
            <a:ext cx="3515391" cy="18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2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“Summer”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Downward trend in LST values and a downward trend for NDVI.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Drop in Mean LST was noticed from the year 2019 to 2020.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Mean LST -1.5%.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-11%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-18.5% in the Rural VS -14.7%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43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“Summer”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D437E03-1384-E138-1E86-8BEADDB3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99" y="3053779"/>
            <a:ext cx="3306575" cy="1961223"/>
          </a:xfrm>
          <a:prstGeom prst="rect">
            <a:avLst/>
          </a:prstGeom>
        </p:spPr>
      </p:pic>
      <p:pic>
        <p:nvPicPr>
          <p:cNvPr id="7" name="Picture 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1791E2EB-459C-ADAD-57DE-5B44FE0E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99" y="1058188"/>
            <a:ext cx="3313762" cy="19614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F3CC39B-4E6E-F01B-7160-5B446ECB9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87" y="1806074"/>
            <a:ext cx="4187589" cy="2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8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5806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Correlation Analysis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main island of Malta is at -0.54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Rural Area was -0.58 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Urban Area was -0.48,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137F13A-05C5-F3E5-1ED0-05FD3A8E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04" y="1641377"/>
            <a:ext cx="4095796" cy="26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1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E5606-C09D-11CB-D795-B21C7EA5A295}"/>
              </a:ext>
            </a:extLst>
          </p:cNvPr>
          <p:cNvSpPr txBox="1"/>
          <p:nvPr/>
        </p:nvSpPr>
        <p:spPr>
          <a:xfrm>
            <a:off x="311700" y="1392553"/>
            <a:ext cx="841769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Is Remote Sensing a viable option to track and observe the UHI effect in Malta?</a:t>
            </a: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US" sz="1000" dirty="0"/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Does the UHI effect exist in Malta?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Can UHI be tracked and analysed accurately over a period of years using Remote Sensing technologies?</a:t>
            </a: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dirty="0">
              <a:latin typeface="Arial" panose="020B0604020202020204" pitchFamily="34" charset="0"/>
            </a:endParaRPr>
          </a:p>
          <a:p>
            <a:endParaRPr lang="en-GB" sz="1000" dirty="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876" y="1684991"/>
            <a:ext cx="6942120" cy="981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Remote Sensing is a great option </a:t>
            </a:r>
            <a:r>
              <a:rPr lang="en-GB" sz="1200" b="0" i="0" dirty="0">
                <a:effectLst/>
                <a:latin typeface="Arial" panose="020B0604020202020204" pitchFamily="34" charset="0"/>
              </a:rPr>
              <a:t>to track and observe the UHI effect in Malta.</a:t>
            </a: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does affect Malta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observed and analysed from 2019 – 2021.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Research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Is Remote Sensing a viable option to track and observe the</a:t>
            </a:r>
            <a:br>
              <a:rPr lang="en-GB" sz="1600" dirty="0"/>
            </a:br>
            <a:r>
              <a:rPr lang="en-GB" sz="1600" b="0" i="0" dirty="0">
                <a:effectLst/>
                <a:latin typeface="Arial" panose="020B0604020202020204" pitchFamily="34" charset="0"/>
              </a:rPr>
              <a:t>Urban Heat Island(UHI) effect in Malta?</a:t>
            </a:r>
            <a:br>
              <a:rPr lang="en-GB" sz="1600" b="0" i="0" dirty="0">
                <a:effectLst/>
                <a:latin typeface="Arial" panose="020B0604020202020204" pitchFamily="34" charset="0"/>
              </a:rPr>
            </a:br>
            <a:endParaRPr lang="en-US" sz="1600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Does the UHI effect exist in Malta?</a:t>
            </a:r>
            <a:br>
              <a:rPr lang="en-GB" sz="1600" b="0" i="0" dirty="0">
                <a:effectLst/>
                <a:latin typeface="Arial" panose="020B0604020202020204" pitchFamily="34" charset="0"/>
              </a:rPr>
            </a:br>
            <a:endParaRPr lang="en-GB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Can UHI be tracked and analysed accurately over a period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years using Remote Sensing technologies?</a:t>
            </a:r>
            <a:br>
              <a:rPr lang="en-GB" b="0" i="0" dirty="0">
                <a:effectLst/>
                <a:latin typeface="Arial" panose="020B0604020202020204" pitchFamily="34" charset="0"/>
              </a:rPr>
            </a:br>
            <a:endParaRPr lang="en-GB" sz="16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662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563232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Peak LST Values recorded in August.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Upward</a:t>
            </a:r>
            <a:r>
              <a:rPr lang="en-GB" sz="1200" dirty="0"/>
              <a:t> trend in Mean LST.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Downward trend in Mean NDVI.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Uptrend slowed slightly throughout the year 2020.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B5147B-10D5-88E9-35D6-C5FCDD18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115690"/>
            <a:ext cx="3111887" cy="1873926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322D584-7E35-2B98-F491-3AE09BFF1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5" y="3007996"/>
            <a:ext cx="3116914" cy="18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08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426925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SUHI_MAX downtrend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SUHI_MEAN uptrend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Spike in Mean LST around end of May / beginning of June.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202D9ED-87AF-B1AF-8514-01CE01A5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294" y="2974667"/>
            <a:ext cx="3288107" cy="19903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850A9D6-43E1-4C43-3696-9A9232EE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15" y="2973501"/>
            <a:ext cx="3322519" cy="19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AD86B-A690-62D6-6698-FAC7211B7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Cloud Cover.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Difficult to track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Limited to only 2 bands (LST and NDVI).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Issues such as satellite malfunctions and maintenance.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333975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Future Recommendations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5E417-E610-B7A3-8E20-318FE968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Multiple Remote Sensing.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More elaborate use of Land Cover Classification.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The use of local weather and data stations to track and monitor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Exploring the use of a Kubernetes system for more efficient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360387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350637" cy="3344411"/>
          </a:xfrm>
        </p:spPr>
        <p:txBody>
          <a:bodyPr/>
          <a:lstStyle/>
          <a:p>
            <a:r>
              <a:rPr lang="en-GB" sz="1000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A. J. (2003), ‘Two decades of urban climate research: a review of turbulence,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exchanges of energy and water, and the urban heat island.’, International journal of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climatology 23, 1–26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Nakayama, T. &amp; Fujita, T. (2010), ‘Cooling effect of water-holding pavements made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of new materials on water and heat budgets in urban areas’, Landscape and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Planning 96(2), 57–67.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URL: </a:t>
            </a:r>
            <a:r>
              <a:rPr lang="en-GB" sz="1000" b="0" i="0" dirty="0">
                <a:effectLst/>
                <a:latin typeface="Arial" panose="020B0604020202020204" pitchFamily="34" charset="0"/>
                <a:hlinkClick r:id="rId3"/>
              </a:rPr>
              <a:t>https://www.sciencedirect.com/science/article/pii/S0169204610000344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Karl, T. R., Diaz, H. F. &amp;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Kukla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G. (1988), ‘Urbanization: Its detection and effect in the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united states climate record.’, Journal of Climate 1, 1099–1123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Landsberg, H. (1981), in ‘The Urban Climate’, Academic Press, New York, NY, USA.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Roth, M.,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Oke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T. R. &amp; Emery, W. J. (1989), ‘Satellite-derived urban heat islands from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three coastal cities and the utilization of such data in urban climatology’, International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Journal of Remote Sensing 10, 1699–1720.</a:t>
            </a:r>
          </a:p>
          <a:p>
            <a:r>
              <a:rPr lang="en-GB" sz="1000" b="0" i="0" dirty="0">
                <a:effectLst/>
                <a:latin typeface="Arial" panose="020B0604020202020204" pitchFamily="34" charset="0"/>
              </a:rPr>
              <a:t>Hidalgo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Garc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 ́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ıa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D. &amp; Arco D ́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ıaz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J. (2021), ‘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Modeling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 of the urban heat island on local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climatic zones of a city using sentinel 3 images: Urban determining factors’,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Climate 37, 100840</a:t>
            </a:r>
            <a:endParaRPr lang="en-GB" sz="1000" dirty="0">
              <a:latin typeface="Arial" panose="020B0604020202020204" pitchFamily="34" charset="0"/>
            </a:endParaRPr>
          </a:p>
          <a:p>
            <a:r>
              <a:rPr lang="en-GB" sz="1000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J. A. &amp;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I. (2020), ‘A methodology for comparing the surface urban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heat island in selected urban agglomerations around the world from sentinel-3 </a:t>
            </a:r>
            <a:r>
              <a:rPr lang="en-GB" sz="1000" b="0" i="0" dirty="0" err="1">
                <a:effectLst/>
                <a:latin typeface="Arial" panose="020B0604020202020204" pitchFamily="34" charset="0"/>
              </a:rPr>
              <a:t>slstr</a:t>
            </a:r>
            <a:br>
              <a:rPr lang="en-GB" sz="1000" dirty="0"/>
            </a:br>
            <a:r>
              <a:rPr lang="en-GB" sz="1000" b="0" i="0" dirty="0">
                <a:effectLst/>
                <a:latin typeface="Arial" panose="020B0604020202020204" pitchFamily="34" charset="0"/>
              </a:rPr>
              <a:t>data’, Remote Sensing 12(12), 2052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379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316E-7EDB-6341-901B-EA548A0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49"/>
            <a:ext cx="8520600" cy="1294715"/>
          </a:xfrm>
        </p:spPr>
        <p:txBody>
          <a:bodyPr/>
          <a:lstStyle/>
          <a:p>
            <a:r>
              <a:rPr lang="en-US" b="1" dirty="0">
                <a:latin typeface="Raleway" panose="020B0604020202020204" charset="0"/>
              </a:rPr>
              <a:t>Thank you</a:t>
            </a:r>
            <a:br>
              <a:rPr lang="en-US" dirty="0"/>
            </a:br>
            <a:br>
              <a:rPr lang="en-US" sz="800" dirty="0"/>
            </a:br>
            <a:r>
              <a:rPr lang="en-US" sz="2000" dirty="0"/>
              <a:t>Massimo Darmanin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3DAA63-4D00-0147-B9CF-24027D8A2FAF}"/>
              </a:ext>
            </a:extLst>
          </p:cNvPr>
          <p:cNvCxnSpPr/>
          <p:nvPr/>
        </p:nvCxnSpPr>
        <p:spPr>
          <a:xfrm>
            <a:off x="112644" y="2939288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7FF72A-D49A-1677-D420-440035FC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19" y="3445564"/>
            <a:ext cx="3504762" cy="1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UHI effect does indeed affect Malta.</a:t>
            </a:r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r>
              <a:rPr lang="en-GB" dirty="0"/>
              <a:t>Very high </a:t>
            </a:r>
            <a:r>
              <a:rPr lang="en-GB" b="1" dirty="0"/>
              <a:t>Land Surface Temperature</a:t>
            </a:r>
            <a:r>
              <a:rPr lang="en-GB" dirty="0"/>
              <a:t>(LST) values and low NDVI values between June - August.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Lower LST values and Higher </a:t>
            </a:r>
            <a:r>
              <a:rPr lang="en-GB" b="1" dirty="0"/>
              <a:t>Normalised Difference Value Index</a:t>
            </a:r>
            <a:r>
              <a:rPr lang="en-GB" dirty="0"/>
              <a:t>(NDVI) values during March - May.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Urban Area part of coastline might influence results and observations.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5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30685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The Urban Area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Built-up areas with high population densities and infrastructures of the built areas.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threshold population size for an urban settlement varies from 200 to 50,000 people*.</a:t>
            </a:r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alf of Malta's population lives in the red area [2000x1860] : r/MapPorn">
            <a:extLst>
              <a:ext uri="{FF2B5EF4-FFF2-40B4-BE49-F238E27FC236}">
                <a16:creationId xmlns:a16="http://schemas.microsoft.com/office/drawing/2014/main" id="{6D6D089F-8F6D-CA8E-4948-241BA6D7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70" y="1423531"/>
            <a:ext cx="3521576" cy="32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FA19C-5166-3DA7-5D2E-6BC2579A9F08}"/>
              </a:ext>
            </a:extLst>
          </p:cNvPr>
          <p:cNvSpPr txBox="1"/>
          <p:nvPr/>
        </p:nvSpPr>
        <p:spPr>
          <a:xfrm>
            <a:off x="778091" y="4221896"/>
            <a:ext cx="2436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 https://ourworldindata.org/urbanization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A3161-FBBB-BDF9-ACAE-EF2823494C7C}"/>
              </a:ext>
            </a:extLst>
          </p:cNvPr>
          <p:cNvSpPr txBox="1"/>
          <p:nvPr/>
        </p:nvSpPr>
        <p:spPr>
          <a:xfrm>
            <a:off x="5242570" y="4735525"/>
            <a:ext cx="397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https://www.reddit.com/r/MapPorn/comments/40xm0c/half_of_maltas_population_lives_in_the_red_area/</a:t>
            </a:r>
          </a:p>
        </p:txBody>
      </p:sp>
    </p:spTree>
    <p:extLst>
      <p:ext uri="{BB962C8B-B14F-4D97-AF65-F5344CB8AC3E}">
        <p14:creationId xmlns:p14="http://schemas.microsoft.com/office/powerpoint/2010/main" val="172244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38" y="1135435"/>
            <a:ext cx="444369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latin typeface="Arial" panose="020B0604020202020204" pitchFamily="34" charset="0"/>
              </a:rPr>
              <a:t>Urban Heat Island (UHI)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</a:t>
            </a:r>
            <a:r>
              <a:rPr lang="en-GB" b="0" i="0" dirty="0">
                <a:effectLst/>
                <a:latin typeface="Arial" panose="020B0604020202020204" pitchFamily="34" charset="0"/>
              </a:rPr>
              <a:t>is the heat accumulated by the urban climate created by human activities (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b="0" i="0" dirty="0">
                <a:effectLst/>
                <a:latin typeface="Arial" panose="020B0604020202020204" pitchFamily="34" charset="0"/>
              </a:rPr>
              <a:t> 2003, Nakayama &amp; Fujita 2010)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o</a:t>
            </a:r>
            <a:r>
              <a:rPr lang="en-GB" b="0" i="0" dirty="0">
                <a:effectLst/>
                <a:latin typeface="Arial" panose="020B0604020202020204" pitchFamily="34" charset="0"/>
              </a:rPr>
              <a:t>bserved in cities with less than 10,000 citizens (Karl et al. 1988).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684566C-3C3A-514C-E0AE-437ED2E9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32" y="1238131"/>
            <a:ext cx="4281368" cy="2826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35AA53-24C5-4448-BB2E-D6BEBE56144F}"/>
              </a:ext>
            </a:extLst>
          </p:cNvPr>
          <p:cNvSpPr txBox="1"/>
          <p:nvPr/>
        </p:nvSpPr>
        <p:spPr>
          <a:xfrm>
            <a:off x="5730618" y="4038579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</a:rPr>
              <a:t>I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mage sourced from Yamamoto (2006)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1519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4616" y="1152475"/>
            <a:ext cx="3987684" cy="3663744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057D93-0E39-57D9-C8BA-FCD1D0240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744" y="1167850"/>
            <a:ext cx="6485992" cy="36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7BA24C8-AE55-726F-D138-84D6B806E2AA}"/>
              </a:ext>
            </a:extLst>
          </p:cNvPr>
          <p:cNvSpPr txBox="1">
            <a:spLocks/>
          </p:cNvSpPr>
          <p:nvPr/>
        </p:nvSpPr>
        <p:spPr>
          <a:xfrm>
            <a:off x="4163748" y="1287225"/>
            <a:ext cx="4668552" cy="366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0" i="0" dirty="0">
                <a:effectLst/>
                <a:latin typeface="Arial" panose="020B0604020202020204" pitchFamily="34" charset="0"/>
              </a:rPr>
              <a:t>Studies observed a significant difference between air temperature at urban areas vs rural regions (Landsberg 1981).</a:t>
            </a:r>
            <a:br>
              <a:rPr lang="en-GB" dirty="0"/>
            </a:b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R</a:t>
            </a:r>
            <a:r>
              <a:rPr lang="en-GB" b="0" i="0" dirty="0">
                <a:effectLst/>
                <a:latin typeface="Arial" panose="020B0604020202020204" pitchFamily="34" charset="0"/>
              </a:rPr>
              <a:t>esults from data during the night showed that rural areas had a mean LST lower than urban areas (Roth et al. 1989).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BA95C-6A5C-0E33-9728-E61AF6794F16}"/>
              </a:ext>
            </a:extLst>
          </p:cNvPr>
          <p:cNvSpPr txBox="1"/>
          <p:nvPr/>
        </p:nvSpPr>
        <p:spPr>
          <a:xfrm>
            <a:off x="68154" y="4816219"/>
            <a:ext cx="5862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 sourced from:</a:t>
            </a:r>
            <a:br>
              <a:rPr lang="en-GB" sz="800" dirty="0"/>
            </a:br>
            <a:r>
              <a:rPr lang="en-GB" sz="800" dirty="0"/>
              <a:t>https://www.canada.ca/en/services/health/publications/healthy-living/reducing-urban-heat-islands-protect-health-canada.html</a:t>
            </a:r>
          </a:p>
        </p:txBody>
      </p:sp>
    </p:spTree>
    <p:extLst>
      <p:ext uri="{BB962C8B-B14F-4D97-AF65-F5344CB8AC3E}">
        <p14:creationId xmlns:p14="http://schemas.microsoft.com/office/powerpoint/2010/main" val="277769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822" y="1243347"/>
            <a:ext cx="3494029" cy="3663744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study conducted by Hidalgo Garcia (2021), used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LandSat</a:t>
            </a:r>
            <a:r>
              <a:rPr lang="en-GB" b="0" i="0" dirty="0">
                <a:effectLst/>
                <a:latin typeface="Arial" panose="020B0604020202020204" pitchFamily="34" charset="0"/>
              </a:rPr>
              <a:t> 8 and Sentinel 3 images to estimate the LST over the city of Granada in Spain.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was validated with the temperature values gathered from in situ measurements. 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EA407E-BFBA-FB5D-382C-CF7433EB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790" y="1039236"/>
            <a:ext cx="5357388" cy="411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A7652F-CE3F-18E3-5CDB-2B3B3E44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97" y="3478099"/>
            <a:ext cx="3982006" cy="15813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30" y="1152475"/>
            <a:ext cx="8258670" cy="3663744"/>
          </a:xfrm>
        </p:spPr>
        <p:txBody>
          <a:bodyPr/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b="0" i="0" dirty="0">
                <a:effectLst/>
                <a:latin typeface="Arial" panose="020B0604020202020204" pitchFamily="34" charset="0"/>
              </a:rPr>
              <a:t> &amp;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(2020) proposed a new methodology on how to calculate and compare </a:t>
            </a:r>
            <a:r>
              <a:rPr lang="en-GB" b="1" i="0" dirty="0">
                <a:effectLst/>
                <a:latin typeface="Arial" panose="020B0604020202020204" pitchFamily="34" charset="0"/>
              </a:rPr>
              <a:t>Surface Urban Heat Island</a:t>
            </a:r>
            <a:r>
              <a:rPr lang="en-GB" i="0" dirty="0">
                <a:effectLst/>
                <a:latin typeface="Arial" panose="020B0604020202020204" pitchFamily="34" charset="0"/>
              </a:rPr>
              <a:t>(</a:t>
            </a:r>
            <a:r>
              <a:rPr lang="en-GB" b="0" i="0" dirty="0">
                <a:effectLst/>
                <a:latin typeface="Arial" panose="020B0604020202020204" pitchFamily="34" charset="0"/>
              </a:rPr>
              <a:t>SUHI) values.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method suggests calculating SUHI for the surrounding areas using only LST acquired during </a:t>
            </a:r>
            <a:r>
              <a:rPr lang="en-GB" b="1" i="0" dirty="0">
                <a:effectLst/>
                <a:latin typeface="Arial" panose="020B0604020202020204" pitchFamily="34" charset="0"/>
              </a:rPr>
              <a:t>night-time</a:t>
            </a:r>
            <a:r>
              <a:rPr lang="en-GB" b="0" i="0" dirty="0">
                <a:effectLst/>
                <a:latin typeface="Arial" panose="020B0604020202020204" pitchFamily="34" charset="0"/>
              </a:rPr>
              <a:t>. 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This method was applied to </a:t>
            </a:r>
            <a:r>
              <a:rPr lang="en-GB" b="1" i="0" dirty="0">
                <a:effectLst/>
                <a:latin typeface="Arial" panose="020B0604020202020204" pitchFamily="34" charset="0"/>
              </a:rPr>
              <a:t>71</a:t>
            </a:r>
            <a:r>
              <a:rPr lang="en-GB" b="0" i="0" dirty="0">
                <a:effectLst/>
                <a:latin typeface="Arial" panose="020B0604020202020204" pitchFamily="34" charset="0"/>
              </a:rPr>
              <a:t> selected urban agglomerations around the world.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4419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3250</Words>
  <Application>Microsoft Office PowerPoint</Application>
  <PresentationFormat>On-screen Show (16:9)</PresentationFormat>
  <Paragraphs>304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Raleway</vt:lpstr>
      <vt:lpstr>Arial</vt:lpstr>
      <vt:lpstr>Courier New</vt:lpstr>
      <vt:lpstr>Lato</vt:lpstr>
      <vt:lpstr>Arial</vt:lpstr>
      <vt:lpstr>Simple Light</vt:lpstr>
      <vt:lpstr>Research on Remote Sensing Applications in Malta</vt:lpstr>
      <vt:lpstr>Problem Definition</vt:lpstr>
      <vt:lpstr>Research Questions</vt:lpstr>
      <vt:lpstr>Hypothesis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Research Pipeline </vt:lpstr>
      <vt:lpstr>Methodology Dataset Collection </vt:lpstr>
      <vt:lpstr>Methodology Dataset Collection </vt:lpstr>
      <vt:lpstr>Methodology Dataset Processing </vt:lpstr>
      <vt:lpstr>Methodology Dataset Processing </vt:lpstr>
      <vt:lpstr>Methodology Dataset Processing </vt:lpstr>
      <vt:lpstr>Methodology Extraction and Manipulation of data </vt:lpstr>
      <vt:lpstr>Methodology Extraction and Manipulation of data </vt:lpstr>
      <vt:lpstr>Methodology Extraction and Manipulation of data </vt:lpstr>
      <vt:lpstr>Methodology Extraction and Manipulation of data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Conclusions</vt:lpstr>
      <vt:lpstr>Limitations</vt:lpstr>
      <vt:lpstr>Future Recommendations</vt:lpstr>
      <vt:lpstr>References</vt:lpstr>
      <vt:lpstr>Thank you  Massimo Darmanin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based certificate verification platform</dc:title>
  <cp:lastModifiedBy>Massimo Darmanin</cp:lastModifiedBy>
  <cp:revision>228</cp:revision>
  <dcterms:modified xsi:type="dcterms:W3CDTF">2022-06-20T21:30:26Z</dcterms:modified>
</cp:coreProperties>
</file>